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0"/>
  </p:notesMasterIdLst>
  <p:handoutMasterIdLst>
    <p:handoutMasterId r:id="rId21"/>
  </p:handoutMasterIdLst>
  <p:sldIdLst>
    <p:sldId id="272" r:id="rId2"/>
    <p:sldId id="275" r:id="rId3"/>
    <p:sldId id="274" r:id="rId4"/>
    <p:sldId id="276" r:id="rId5"/>
    <p:sldId id="270" r:id="rId6"/>
    <p:sldId id="257" r:id="rId7"/>
    <p:sldId id="258" r:id="rId8"/>
    <p:sldId id="259" r:id="rId9"/>
    <p:sldId id="260" r:id="rId10"/>
    <p:sldId id="264" r:id="rId11"/>
    <p:sldId id="265" r:id="rId12"/>
    <p:sldId id="266" r:id="rId13"/>
    <p:sldId id="267" r:id="rId14"/>
    <p:sldId id="268" r:id="rId15"/>
    <p:sldId id="269" r:id="rId16"/>
    <p:sldId id="271" r:id="rId17"/>
    <p:sldId id="263" r:id="rId18"/>
    <p:sldId id="273"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83A"/>
    <a:srgbClr val="84AF42"/>
    <a:srgbClr val="94C449"/>
    <a:srgbClr val="B0D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p:restoredTop sz="94702"/>
  </p:normalViewPr>
  <p:slideViewPr>
    <p:cSldViewPr snapToGrid="0" snapToObjects="1">
      <p:cViewPr varScale="1">
        <p:scale>
          <a:sx n="119" d="100"/>
          <a:sy n="119" d="100"/>
        </p:scale>
        <p:origin x="24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99D92-ABC3-7244-A49A-DE91D18B31EB}" type="doc">
      <dgm:prSet loTypeId="urn:microsoft.com/office/officeart/2005/8/layout/gear1" loCatId="" qsTypeId="urn:microsoft.com/office/officeart/2005/8/quickstyle/3D1" qsCatId="3D" csTypeId="urn:microsoft.com/office/officeart/2005/8/colors/accent1_2" csCatId="accent1" phldr="1"/>
      <dgm:spPr/>
    </dgm:pt>
    <dgm:pt modelId="{3030361E-2530-064B-B346-104AAD0C5663}">
      <dgm:prSet phldrT="[Texto]" custT="1"/>
      <dgm:spPr>
        <a:gradFill rotWithShape="0">
          <a:gsLst>
            <a:gs pos="0">
              <a:srgbClr val="94C449"/>
            </a:gs>
            <a:gs pos="78000">
              <a:schemeClr val="accent2">
                <a:lumMod val="75000"/>
              </a:schemeClr>
            </a:gs>
          </a:gsLst>
        </a:gradFill>
      </dgm:spPr>
      <dgm:t>
        <a:bodyPr/>
        <a:lstStyle/>
        <a:p>
          <a:r>
            <a:rPr lang="es-ES_tradnl" sz="1200" b="1" dirty="0"/>
            <a:t>LAW</a:t>
          </a:r>
          <a:r>
            <a:rPr lang="es-ES_tradnl" sz="1200" b="1" baseline="0" dirty="0"/>
            <a:t> ENFORCEMENT </a:t>
          </a:r>
        </a:p>
        <a:p>
          <a:r>
            <a:rPr lang="es-ES_tradnl" sz="1200" b="1" baseline="0" dirty="0"/>
            <a:t>&amp; </a:t>
          </a:r>
          <a:r>
            <a:rPr lang="es-ES_tradnl" sz="1200" b="1" baseline="0" dirty="0" err="1"/>
            <a:t>NGOs</a:t>
          </a:r>
          <a:r>
            <a:rPr lang="es-ES_tradnl" sz="1200" b="1" baseline="0" dirty="0"/>
            <a:t> COLLABORATION</a:t>
          </a:r>
          <a:endParaRPr lang="es-ES_tradnl" sz="1200" b="1" dirty="0"/>
        </a:p>
      </dgm:t>
    </dgm:pt>
    <dgm:pt modelId="{B2866BF5-A39C-1F42-94BD-3B0F4C63FFAA}" type="parTrans" cxnId="{81BE22BE-46E2-BE49-9BCD-2F2A1ED25538}">
      <dgm:prSet/>
      <dgm:spPr/>
      <dgm:t>
        <a:bodyPr/>
        <a:lstStyle/>
        <a:p>
          <a:endParaRPr lang="es-ES_tradnl"/>
        </a:p>
      </dgm:t>
    </dgm:pt>
    <dgm:pt modelId="{3BDA8431-D4C5-D841-9D8D-0AA2A6EAE73F}" type="sibTrans" cxnId="{81BE22BE-46E2-BE49-9BCD-2F2A1ED25538}">
      <dgm:prSet/>
      <dgm:spPr>
        <a:solidFill>
          <a:schemeClr val="accent2">
            <a:lumMod val="75000"/>
          </a:schemeClr>
        </a:solidFill>
        <a:ln>
          <a:solidFill>
            <a:schemeClr val="accent2">
              <a:lumMod val="50000"/>
            </a:schemeClr>
          </a:solidFill>
        </a:ln>
      </dgm:spPr>
      <dgm:t>
        <a:bodyPr/>
        <a:lstStyle/>
        <a:p>
          <a:endParaRPr lang="es-ES_tradnl"/>
        </a:p>
      </dgm:t>
    </dgm:pt>
    <dgm:pt modelId="{C13AE3A7-4645-3B4E-9FB2-41A78CBB3D2C}">
      <dgm:prSet phldrT="[Texto]" custT="1"/>
      <dgm:spPr>
        <a:gradFill rotWithShape="0">
          <a:gsLst>
            <a:gs pos="0">
              <a:schemeClr val="accent2">
                <a:lumMod val="40000"/>
                <a:lumOff val="60000"/>
              </a:schemeClr>
            </a:gs>
            <a:gs pos="78000">
              <a:srgbClr val="94C449"/>
            </a:gs>
          </a:gsLst>
        </a:gradFill>
        <a:ln w="34925">
          <a:solidFill>
            <a:schemeClr val="accent2">
              <a:lumMod val="50000"/>
            </a:schemeClr>
          </a:solidFill>
        </a:ln>
      </dgm:spPr>
      <dgm:t>
        <a:bodyPr/>
        <a:lstStyle/>
        <a:p>
          <a:endParaRPr lang="es-ES_tradnl" sz="1200" dirty="0"/>
        </a:p>
        <a:p>
          <a:r>
            <a:rPr lang="es-ES_tradnl" sz="1150" b="1" dirty="0"/>
            <a:t>INTELLIGENCE</a:t>
          </a:r>
          <a:r>
            <a:rPr lang="es-ES_tradnl" sz="1150" b="1" baseline="0" dirty="0"/>
            <a:t> ROLE</a:t>
          </a:r>
        </a:p>
        <a:p>
          <a:endParaRPr lang="es-ES_tradnl" sz="1200" dirty="0"/>
        </a:p>
      </dgm:t>
    </dgm:pt>
    <dgm:pt modelId="{C6E76DAA-B95F-CB4F-BD1B-F92553ABEADF}" type="parTrans" cxnId="{C51ADB4E-1401-3D45-A62A-860C5786D56D}">
      <dgm:prSet/>
      <dgm:spPr/>
      <dgm:t>
        <a:bodyPr/>
        <a:lstStyle/>
        <a:p>
          <a:endParaRPr lang="es-ES_tradnl"/>
        </a:p>
      </dgm:t>
    </dgm:pt>
    <dgm:pt modelId="{35FCF1A8-9E46-3E41-9DEC-3F9945258DBB}" type="sibTrans" cxnId="{C51ADB4E-1401-3D45-A62A-860C5786D56D}">
      <dgm:prSet/>
      <dgm:spPr>
        <a:solidFill>
          <a:srgbClr val="94C449"/>
        </a:solidFill>
        <a:ln w="28575">
          <a:solidFill>
            <a:schemeClr val="accent2">
              <a:lumMod val="50000"/>
            </a:schemeClr>
          </a:solidFill>
        </a:ln>
      </dgm:spPr>
      <dgm:t>
        <a:bodyPr/>
        <a:lstStyle/>
        <a:p>
          <a:endParaRPr lang="es-ES_tradnl"/>
        </a:p>
      </dgm:t>
    </dgm:pt>
    <dgm:pt modelId="{BFF4DE14-6FC9-9F42-8B44-656D5D96B93B}">
      <dgm:prSet phldrT="[Texto]" custT="1"/>
      <dgm:spPr>
        <a:gradFill rotWithShape="0">
          <a:gsLst>
            <a:gs pos="0">
              <a:schemeClr val="accent2">
                <a:lumMod val="40000"/>
                <a:lumOff val="60000"/>
              </a:schemeClr>
            </a:gs>
            <a:gs pos="78000">
              <a:schemeClr val="bg1"/>
            </a:gs>
          </a:gsLst>
          <a:lin ang="5400000" scaled="0"/>
        </a:gradFill>
        <a:ln w="34925" cap="rnd" cmpd="thickThin">
          <a:solidFill>
            <a:schemeClr val="accent2">
              <a:lumMod val="50000"/>
              <a:alpha val="94000"/>
            </a:schemeClr>
          </a:solidFill>
        </a:ln>
      </dgm:spPr>
      <dgm:t>
        <a:bodyPr/>
        <a:lstStyle/>
        <a:p>
          <a:endParaRPr lang="es-ES_tradnl" sz="1600" b="1" dirty="0">
            <a:solidFill>
              <a:schemeClr val="tx1">
                <a:lumMod val="65000"/>
                <a:lumOff val="35000"/>
              </a:schemeClr>
            </a:solidFill>
          </a:endParaRPr>
        </a:p>
        <a:p>
          <a:r>
            <a:rPr lang="es-ES_tradnl" sz="1150" b="1" dirty="0">
              <a:solidFill>
                <a:schemeClr val="tx1">
                  <a:lumMod val="65000"/>
                  <a:lumOff val="35000"/>
                </a:schemeClr>
              </a:solidFill>
            </a:rPr>
            <a:t>WILDLIFE</a:t>
          </a:r>
          <a:r>
            <a:rPr lang="es-ES_tradnl" sz="1150" b="1" baseline="0" dirty="0">
              <a:solidFill>
                <a:schemeClr val="tx1">
                  <a:lumMod val="65000"/>
                  <a:lumOff val="35000"/>
                </a:schemeClr>
              </a:solidFill>
            </a:rPr>
            <a:t> TRAFFICKING</a:t>
          </a:r>
        </a:p>
        <a:p>
          <a:endParaRPr lang="es-ES_tradnl" sz="1400" dirty="0"/>
        </a:p>
      </dgm:t>
    </dgm:pt>
    <dgm:pt modelId="{42F367B3-E13F-FD4F-9A57-F09D0802065D}" type="parTrans" cxnId="{64313182-9982-D14F-99CF-EAB097046C19}">
      <dgm:prSet/>
      <dgm:spPr/>
      <dgm:t>
        <a:bodyPr/>
        <a:lstStyle/>
        <a:p>
          <a:endParaRPr lang="es-ES_tradnl"/>
        </a:p>
      </dgm:t>
    </dgm:pt>
    <dgm:pt modelId="{6AF166B4-865F-F94B-90FA-31626A420DBB}" type="sibTrans" cxnId="{64313182-9982-D14F-99CF-EAB097046C19}">
      <dgm:prSet/>
      <dgm:spPr>
        <a:solidFill>
          <a:schemeClr val="accent2">
            <a:lumMod val="40000"/>
            <a:lumOff val="60000"/>
          </a:schemeClr>
        </a:solidFill>
        <a:ln w="34925">
          <a:solidFill>
            <a:schemeClr val="accent2">
              <a:lumMod val="75000"/>
            </a:schemeClr>
          </a:solidFill>
        </a:ln>
      </dgm:spPr>
      <dgm:t>
        <a:bodyPr/>
        <a:lstStyle/>
        <a:p>
          <a:endParaRPr lang="es-ES_tradnl"/>
        </a:p>
      </dgm:t>
    </dgm:pt>
    <dgm:pt modelId="{553D6494-82E9-BE49-A719-1B7F9A932545}" type="pres">
      <dgm:prSet presAssocID="{77199D92-ABC3-7244-A49A-DE91D18B31EB}" presName="composite" presStyleCnt="0">
        <dgm:presLayoutVars>
          <dgm:chMax val="3"/>
          <dgm:animLvl val="lvl"/>
          <dgm:resizeHandles val="exact"/>
        </dgm:presLayoutVars>
      </dgm:prSet>
      <dgm:spPr/>
    </dgm:pt>
    <dgm:pt modelId="{602C28A0-23FC-5046-B4C5-6F8462350EA1}" type="pres">
      <dgm:prSet presAssocID="{3030361E-2530-064B-B346-104AAD0C5663}" presName="gear1" presStyleLbl="node1" presStyleIdx="0" presStyleCnt="3" custLinFactNeighborX="5382" custLinFactNeighborY="2691">
        <dgm:presLayoutVars>
          <dgm:chMax val="1"/>
          <dgm:bulletEnabled val="1"/>
        </dgm:presLayoutVars>
      </dgm:prSet>
      <dgm:spPr/>
    </dgm:pt>
    <dgm:pt modelId="{37277AD7-F058-C046-A8F9-9D1555BEF111}" type="pres">
      <dgm:prSet presAssocID="{3030361E-2530-064B-B346-104AAD0C5663}" presName="gear1srcNode" presStyleLbl="node1" presStyleIdx="0" presStyleCnt="3"/>
      <dgm:spPr/>
    </dgm:pt>
    <dgm:pt modelId="{A0D42920-2815-B649-81C9-1D361C7F3C96}" type="pres">
      <dgm:prSet presAssocID="{3030361E-2530-064B-B346-104AAD0C5663}" presName="gear1dstNode" presStyleLbl="node1" presStyleIdx="0" presStyleCnt="3"/>
      <dgm:spPr/>
    </dgm:pt>
    <dgm:pt modelId="{91852E48-43D9-BA4C-BCF9-E4CAFF685235}" type="pres">
      <dgm:prSet presAssocID="{C13AE3A7-4645-3B4E-9FB2-41A78CBB3D2C}" presName="gear2" presStyleLbl="node1" presStyleIdx="1" presStyleCnt="3" custScaleX="116086" custScaleY="116193">
        <dgm:presLayoutVars>
          <dgm:chMax val="1"/>
          <dgm:bulletEnabled val="1"/>
        </dgm:presLayoutVars>
      </dgm:prSet>
      <dgm:spPr/>
    </dgm:pt>
    <dgm:pt modelId="{594B7E03-2B14-0B42-B407-33ACFE6B17DB}" type="pres">
      <dgm:prSet presAssocID="{C13AE3A7-4645-3B4E-9FB2-41A78CBB3D2C}" presName="gear2srcNode" presStyleLbl="node1" presStyleIdx="1" presStyleCnt="3"/>
      <dgm:spPr/>
    </dgm:pt>
    <dgm:pt modelId="{80921FBC-EBE6-C246-97A1-D36959CD90DB}" type="pres">
      <dgm:prSet presAssocID="{C13AE3A7-4645-3B4E-9FB2-41A78CBB3D2C}" presName="gear2dstNode" presStyleLbl="node1" presStyleIdx="1" presStyleCnt="3"/>
      <dgm:spPr/>
    </dgm:pt>
    <dgm:pt modelId="{903FFE43-1394-6C45-8F2F-0042B5B1B758}" type="pres">
      <dgm:prSet presAssocID="{BFF4DE14-6FC9-9F42-8B44-656D5D96B93B}" presName="gear3" presStyleLbl="node1" presStyleIdx="2" presStyleCnt="3"/>
      <dgm:spPr/>
    </dgm:pt>
    <dgm:pt modelId="{EC31F20E-A0D9-BF45-A182-8F211C706DC7}" type="pres">
      <dgm:prSet presAssocID="{BFF4DE14-6FC9-9F42-8B44-656D5D96B93B}" presName="gear3tx" presStyleLbl="node1" presStyleIdx="2" presStyleCnt="3">
        <dgm:presLayoutVars>
          <dgm:chMax val="1"/>
          <dgm:bulletEnabled val="1"/>
        </dgm:presLayoutVars>
      </dgm:prSet>
      <dgm:spPr/>
    </dgm:pt>
    <dgm:pt modelId="{3400F01B-1EB7-6E48-8A05-D0D47FAEA509}" type="pres">
      <dgm:prSet presAssocID="{BFF4DE14-6FC9-9F42-8B44-656D5D96B93B}" presName="gear3srcNode" presStyleLbl="node1" presStyleIdx="2" presStyleCnt="3"/>
      <dgm:spPr/>
    </dgm:pt>
    <dgm:pt modelId="{11D2291F-5FA8-BC46-B3D2-A44CE8A2DCC2}" type="pres">
      <dgm:prSet presAssocID="{BFF4DE14-6FC9-9F42-8B44-656D5D96B93B}" presName="gear3dstNode" presStyleLbl="node1" presStyleIdx="2" presStyleCnt="3"/>
      <dgm:spPr/>
    </dgm:pt>
    <dgm:pt modelId="{7715E468-0F19-2E4E-AD7C-4B964FD71975}" type="pres">
      <dgm:prSet presAssocID="{3BDA8431-D4C5-D841-9D8D-0AA2A6EAE73F}" presName="connector1" presStyleLbl="sibTrans2D1" presStyleIdx="0" presStyleCnt="3"/>
      <dgm:spPr/>
    </dgm:pt>
    <dgm:pt modelId="{0A3594A8-C0AA-4948-8630-793738698AAD}" type="pres">
      <dgm:prSet presAssocID="{35FCF1A8-9E46-3E41-9DEC-3F9945258DBB}" presName="connector2" presStyleLbl="sibTrans2D1" presStyleIdx="1" presStyleCnt="3" custLinFactNeighborX="-4630" custLinFactNeighborY="-2315"/>
      <dgm:spPr/>
    </dgm:pt>
    <dgm:pt modelId="{6A625E35-612C-8E4E-AE4E-F018D6FA60C7}" type="pres">
      <dgm:prSet presAssocID="{6AF166B4-865F-F94B-90FA-31626A420DBB}" presName="connector3" presStyleLbl="sibTrans2D1" presStyleIdx="2" presStyleCnt="3"/>
      <dgm:spPr/>
    </dgm:pt>
  </dgm:ptLst>
  <dgm:cxnLst>
    <dgm:cxn modelId="{ECAE6103-DA65-0345-8A96-0D9FBC72E3D5}" type="presOf" srcId="{3030361E-2530-064B-B346-104AAD0C5663}" destId="{602C28A0-23FC-5046-B4C5-6F8462350EA1}" srcOrd="0" destOrd="0" presId="urn:microsoft.com/office/officeart/2005/8/layout/gear1"/>
    <dgm:cxn modelId="{D940F704-83D5-3448-83E0-EB541509E0D0}" type="presOf" srcId="{BFF4DE14-6FC9-9F42-8B44-656D5D96B93B}" destId="{3400F01B-1EB7-6E48-8A05-D0D47FAEA509}" srcOrd="2" destOrd="0" presId="urn:microsoft.com/office/officeart/2005/8/layout/gear1"/>
    <dgm:cxn modelId="{5F378705-A0FF-D44E-B798-5A45655EB4F3}" type="presOf" srcId="{BFF4DE14-6FC9-9F42-8B44-656D5D96B93B}" destId="{11D2291F-5FA8-BC46-B3D2-A44CE8A2DCC2}" srcOrd="3" destOrd="0" presId="urn:microsoft.com/office/officeart/2005/8/layout/gear1"/>
    <dgm:cxn modelId="{B1D6CF0A-EC37-094B-8F93-92038D291AB0}" type="presOf" srcId="{6AF166B4-865F-F94B-90FA-31626A420DBB}" destId="{6A625E35-612C-8E4E-AE4E-F018D6FA60C7}" srcOrd="0" destOrd="0" presId="urn:microsoft.com/office/officeart/2005/8/layout/gear1"/>
    <dgm:cxn modelId="{B08E1734-7801-7E46-AABE-992D4EAC9D53}" type="presOf" srcId="{C13AE3A7-4645-3B4E-9FB2-41A78CBB3D2C}" destId="{80921FBC-EBE6-C246-97A1-D36959CD90DB}" srcOrd="2" destOrd="0" presId="urn:microsoft.com/office/officeart/2005/8/layout/gear1"/>
    <dgm:cxn modelId="{C9D5F765-6B70-8F44-A77F-A5BBB683FA8A}" type="presOf" srcId="{C13AE3A7-4645-3B4E-9FB2-41A78CBB3D2C}" destId="{91852E48-43D9-BA4C-BCF9-E4CAFF685235}" srcOrd="0" destOrd="0" presId="urn:microsoft.com/office/officeart/2005/8/layout/gear1"/>
    <dgm:cxn modelId="{C51ADB4E-1401-3D45-A62A-860C5786D56D}" srcId="{77199D92-ABC3-7244-A49A-DE91D18B31EB}" destId="{C13AE3A7-4645-3B4E-9FB2-41A78CBB3D2C}" srcOrd="1" destOrd="0" parTransId="{C6E76DAA-B95F-CB4F-BD1B-F92553ABEADF}" sibTransId="{35FCF1A8-9E46-3E41-9DEC-3F9945258DBB}"/>
    <dgm:cxn modelId="{64313182-9982-D14F-99CF-EAB097046C19}" srcId="{77199D92-ABC3-7244-A49A-DE91D18B31EB}" destId="{BFF4DE14-6FC9-9F42-8B44-656D5D96B93B}" srcOrd="2" destOrd="0" parTransId="{42F367B3-E13F-FD4F-9A57-F09D0802065D}" sibTransId="{6AF166B4-865F-F94B-90FA-31626A420DBB}"/>
    <dgm:cxn modelId="{27C1B682-F454-FC47-B77A-0856BC4C24CF}" type="presOf" srcId="{3030361E-2530-064B-B346-104AAD0C5663}" destId="{A0D42920-2815-B649-81C9-1D361C7F3C96}" srcOrd="2" destOrd="0" presId="urn:microsoft.com/office/officeart/2005/8/layout/gear1"/>
    <dgm:cxn modelId="{F25A9E8C-9D5E-E247-976E-76B9FCB091CC}" type="presOf" srcId="{35FCF1A8-9E46-3E41-9DEC-3F9945258DBB}" destId="{0A3594A8-C0AA-4948-8630-793738698AAD}" srcOrd="0" destOrd="0" presId="urn:microsoft.com/office/officeart/2005/8/layout/gear1"/>
    <dgm:cxn modelId="{1E2746A4-8126-0F4D-BD8B-56C588708154}" type="presOf" srcId="{3BDA8431-D4C5-D841-9D8D-0AA2A6EAE73F}" destId="{7715E468-0F19-2E4E-AD7C-4B964FD71975}" srcOrd="0" destOrd="0" presId="urn:microsoft.com/office/officeart/2005/8/layout/gear1"/>
    <dgm:cxn modelId="{81BE22BE-46E2-BE49-9BCD-2F2A1ED25538}" srcId="{77199D92-ABC3-7244-A49A-DE91D18B31EB}" destId="{3030361E-2530-064B-B346-104AAD0C5663}" srcOrd="0" destOrd="0" parTransId="{B2866BF5-A39C-1F42-94BD-3B0F4C63FFAA}" sibTransId="{3BDA8431-D4C5-D841-9D8D-0AA2A6EAE73F}"/>
    <dgm:cxn modelId="{C40295DC-2982-4F48-9123-FFDC88467C5C}" type="presOf" srcId="{77199D92-ABC3-7244-A49A-DE91D18B31EB}" destId="{553D6494-82E9-BE49-A719-1B7F9A932545}" srcOrd="0" destOrd="0" presId="urn:microsoft.com/office/officeart/2005/8/layout/gear1"/>
    <dgm:cxn modelId="{C80CD0DD-27C7-4547-AB9B-7750F6D18B2B}" type="presOf" srcId="{BFF4DE14-6FC9-9F42-8B44-656D5D96B93B}" destId="{903FFE43-1394-6C45-8F2F-0042B5B1B758}" srcOrd="0" destOrd="0" presId="urn:microsoft.com/office/officeart/2005/8/layout/gear1"/>
    <dgm:cxn modelId="{34561FEB-9F7E-D04F-999F-A61F3B4750F2}" type="presOf" srcId="{BFF4DE14-6FC9-9F42-8B44-656D5D96B93B}" destId="{EC31F20E-A0D9-BF45-A182-8F211C706DC7}" srcOrd="1" destOrd="0" presId="urn:microsoft.com/office/officeart/2005/8/layout/gear1"/>
    <dgm:cxn modelId="{5F748EF6-EEED-1B4E-9160-CD041A807BCB}" type="presOf" srcId="{3030361E-2530-064B-B346-104AAD0C5663}" destId="{37277AD7-F058-C046-A8F9-9D1555BEF111}" srcOrd="1" destOrd="0" presId="urn:microsoft.com/office/officeart/2005/8/layout/gear1"/>
    <dgm:cxn modelId="{FD0FA5F9-EBCF-E149-8C6F-AE05FCFE73FA}" type="presOf" srcId="{C13AE3A7-4645-3B4E-9FB2-41A78CBB3D2C}" destId="{594B7E03-2B14-0B42-B407-33ACFE6B17DB}" srcOrd="1" destOrd="0" presId="urn:microsoft.com/office/officeart/2005/8/layout/gear1"/>
    <dgm:cxn modelId="{93A93BC8-002D-0D45-9EBE-A7A6040C3B5A}" type="presParOf" srcId="{553D6494-82E9-BE49-A719-1B7F9A932545}" destId="{602C28A0-23FC-5046-B4C5-6F8462350EA1}" srcOrd="0" destOrd="0" presId="urn:microsoft.com/office/officeart/2005/8/layout/gear1"/>
    <dgm:cxn modelId="{94C8B0AA-3E9E-E642-9CB5-74301D76E7EB}" type="presParOf" srcId="{553D6494-82E9-BE49-A719-1B7F9A932545}" destId="{37277AD7-F058-C046-A8F9-9D1555BEF111}" srcOrd="1" destOrd="0" presId="urn:microsoft.com/office/officeart/2005/8/layout/gear1"/>
    <dgm:cxn modelId="{2EF5745E-506E-CF44-A30D-43C8CAD6A53F}" type="presParOf" srcId="{553D6494-82E9-BE49-A719-1B7F9A932545}" destId="{A0D42920-2815-B649-81C9-1D361C7F3C96}" srcOrd="2" destOrd="0" presId="urn:microsoft.com/office/officeart/2005/8/layout/gear1"/>
    <dgm:cxn modelId="{0ED65612-17EC-F047-9CC7-C177466E3835}" type="presParOf" srcId="{553D6494-82E9-BE49-A719-1B7F9A932545}" destId="{91852E48-43D9-BA4C-BCF9-E4CAFF685235}" srcOrd="3" destOrd="0" presId="urn:microsoft.com/office/officeart/2005/8/layout/gear1"/>
    <dgm:cxn modelId="{4970BB7D-2F25-CB47-BC59-3F75888C43B7}" type="presParOf" srcId="{553D6494-82E9-BE49-A719-1B7F9A932545}" destId="{594B7E03-2B14-0B42-B407-33ACFE6B17DB}" srcOrd="4" destOrd="0" presId="urn:microsoft.com/office/officeart/2005/8/layout/gear1"/>
    <dgm:cxn modelId="{347755E5-7D1E-8D41-98F6-B2B36FAFEF02}" type="presParOf" srcId="{553D6494-82E9-BE49-A719-1B7F9A932545}" destId="{80921FBC-EBE6-C246-97A1-D36959CD90DB}" srcOrd="5" destOrd="0" presId="urn:microsoft.com/office/officeart/2005/8/layout/gear1"/>
    <dgm:cxn modelId="{92F6A377-7CFB-4342-851B-6C6996BAA8AA}" type="presParOf" srcId="{553D6494-82E9-BE49-A719-1B7F9A932545}" destId="{903FFE43-1394-6C45-8F2F-0042B5B1B758}" srcOrd="6" destOrd="0" presId="urn:microsoft.com/office/officeart/2005/8/layout/gear1"/>
    <dgm:cxn modelId="{FDE23826-4E3C-4747-8BDD-7DA6140D793D}" type="presParOf" srcId="{553D6494-82E9-BE49-A719-1B7F9A932545}" destId="{EC31F20E-A0D9-BF45-A182-8F211C706DC7}" srcOrd="7" destOrd="0" presId="urn:microsoft.com/office/officeart/2005/8/layout/gear1"/>
    <dgm:cxn modelId="{C885AB4E-FC80-7340-B38A-1615CA62831D}" type="presParOf" srcId="{553D6494-82E9-BE49-A719-1B7F9A932545}" destId="{3400F01B-1EB7-6E48-8A05-D0D47FAEA509}" srcOrd="8" destOrd="0" presId="urn:microsoft.com/office/officeart/2005/8/layout/gear1"/>
    <dgm:cxn modelId="{3C35701E-9ECA-C646-8223-5E527826B7D7}" type="presParOf" srcId="{553D6494-82E9-BE49-A719-1B7F9A932545}" destId="{11D2291F-5FA8-BC46-B3D2-A44CE8A2DCC2}" srcOrd="9" destOrd="0" presId="urn:microsoft.com/office/officeart/2005/8/layout/gear1"/>
    <dgm:cxn modelId="{0D429E62-46FB-AB4C-8909-38BF6A53A0F1}" type="presParOf" srcId="{553D6494-82E9-BE49-A719-1B7F9A932545}" destId="{7715E468-0F19-2E4E-AD7C-4B964FD71975}" srcOrd="10" destOrd="0" presId="urn:microsoft.com/office/officeart/2005/8/layout/gear1"/>
    <dgm:cxn modelId="{F86C3D56-7E48-6640-B18D-59EE680C9458}" type="presParOf" srcId="{553D6494-82E9-BE49-A719-1B7F9A932545}" destId="{0A3594A8-C0AA-4948-8630-793738698AAD}" srcOrd="11" destOrd="0" presId="urn:microsoft.com/office/officeart/2005/8/layout/gear1"/>
    <dgm:cxn modelId="{A21B0809-999E-B74E-9822-6B56779958CE}" type="presParOf" srcId="{553D6494-82E9-BE49-A719-1B7F9A932545}" destId="{6A625E35-612C-8E4E-AE4E-F018D6FA60C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C28A0-23FC-5046-B4C5-6F8462350EA1}">
      <dsp:nvSpPr>
        <dsp:cNvPr id="0" name=""/>
        <dsp:cNvSpPr/>
      </dsp:nvSpPr>
      <dsp:spPr>
        <a:xfrm>
          <a:off x="2742866" y="1953726"/>
          <a:ext cx="2387888" cy="2387888"/>
        </a:xfrm>
        <a:prstGeom prst="gear9">
          <a:avLst/>
        </a:prstGeom>
        <a:gradFill rotWithShape="0">
          <a:gsLst>
            <a:gs pos="0">
              <a:srgbClr val="94C449"/>
            </a:gs>
            <a:gs pos="78000">
              <a:schemeClr val="accent2">
                <a:lumMod val="75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_tradnl" sz="1200" b="1" kern="1200" dirty="0"/>
            <a:t>LAW</a:t>
          </a:r>
          <a:r>
            <a:rPr lang="es-ES_tradnl" sz="1200" b="1" kern="1200" baseline="0" dirty="0"/>
            <a:t> ENFORCEMENT </a:t>
          </a:r>
        </a:p>
        <a:p>
          <a:pPr marL="0" lvl="0" indent="0" algn="ctr" defTabSz="533400">
            <a:lnSpc>
              <a:spcPct val="90000"/>
            </a:lnSpc>
            <a:spcBef>
              <a:spcPct val="0"/>
            </a:spcBef>
            <a:spcAft>
              <a:spcPct val="35000"/>
            </a:spcAft>
            <a:buNone/>
          </a:pPr>
          <a:r>
            <a:rPr lang="es-ES_tradnl" sz="1200" b="1" kern="1200" baseline="0" dirty="0"/>
            <a:t>&amp; </a:t>
          </a:r>
          <a:r>
            <a:rPr lang="es-ES_tradnl" sz="1200" b="1" kern="1200" baseline="0" dirty="0" err="1"/>
            <a:t>NGOs</a:t>
          </a:r>
          <a:r>
            <a:rPr lang="es-ES_tradnl" sz="1200" b="1" kern="1200" baseline="0" dirty="0"/>
            <a:t> COLLABORATION</a:t>
          </a:r>
          <a:endParaRPr lang="es-ES_tradnl" sz="1200" b="1" kern="1200" dirty="0"/>
        </a:p>
      </dsp:txBody>
      <dsp:txXfrm>
        <a:off x="3222938" y="2513077"/>
        <a:ext cx="1427744" cy="1227424"/>
      </dsp:txXfrm>
    </dsp:sp>
    <dsp:sp modelId="{91852E48-43D9-BA4C-BCF9-E4CAFF685235}">
      <dsp:nvSpPr>
        <dsp:cNvPr id="0" name=""/>
        <dsp:cNvSpPr/>
      </dsp:nvSpPr>
      <dsp:spPr>
        <a:xfrm>
          <a:off x="1085355" y="1248709"/>
          <a:ext cx="2016002" cy="2017861"/>
        </a:xfrm>
        <a:prstGeom prst="gear6">
          <a:avLst/>
        </a:prstGeom>
        <a:gradFill rotWithShape="0">
          <a:gsLst>
            <a:gs pos="0">
              <a:schemeClr val="accent2">
                <a:lumMod val="40000"/>
                <a:lumOff val="60000"/>
              </a:schemeClr>
            </a:gs>
            <a:gs pos="78000">
              <a:srgbClr val="94C449"/>
            </a:gs>
          </a:gsLst>
          <a:lin ang="5400000" scaled="0"/>
        </a:gradFill>
        <a:ln w="34925">
          <a:solidFill>
            <a:schemeClr val="accent2">
              <a:lumMod val="50000"/>
            </a:schemeClr>
          </a:solid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_tradnl" sz="1200" kern="1200" dirty="0"/>
        </a:p>
        <a:p>
          <a:pPr marL="0" lvl="0" indent="0" algn="ctr" defTabSz="533400">
            <a:lnSpc>
              <a:spcPct val="90000"/>
            </a:lnSpc>
            <a:spcBef>
              <a:spcPct val="0"/>
            </a:spcBef>
            <a:spcAft>
              <a:spcPct val="35000"/>
            </a:spcAft>
            <a:buNone/>
          </a:pPr>
          <a:r>
            <a:rPr lang="es-ES_tradnl" sz="1150" b="1" kern="1200" dirty="0"/>
            <a:t>INTELLIGENCE</a:t>
          </a:r>
          <a:r>
            <a:rPr lang="es-ES_tradnl" sz="1150" b="1" kern="1200" baseline="0" dirty="0"/>
            <a:t> ROLE</a:t>
          </a:r>
        </a:p>
        <a:p>
          <a:pPr marL="0" lvl="0" indent="0" algn="ctr" defTabSz="533400">
            <a:lnSpc>
              <a:spcPct val="90000"/>
            </a:lnSpc>
            <a:spcBef>
              <a:spcPct val="0"/>
            </a:spcBef>
            <a:spcAft>
              <a:spcPct val="35000"/>
            </a:spcAft>
            <a:buNone/>
          </a:pPr>
          <a:endParaRPr lang="es-ES_tradnl" sz="1200" kern="1200" dirty="0"/>
        </a:p>
      </dsp:txBody>
      <dsp:txXfrm>
        <a:off x="1592890" y="1759585"/>
        <a:ext cx="1000932" cy="996109"/>
      </dsp:txXfrm>
    </dsp:sp>
    <dsp:sp modelId="{903FFE43-1394-6C45-8F2F-0042B5B1B758}">
      <dsp:nvSpPr>
        <dsp:cNvPr id="0" name=""/>
        <dsp:cNvSpPr/>
      </dsp:nvSpPr>
      <dsp:spPr>
        <a:xfrm rot="20700000">
          <a:off x="2197732" y="191208"/>
          <a:ext cx="1701558" cy="1701558"/>
        </a:xfrm>
        <a:prstGeom prst="gear6">
          <a:avLst/>
        </a:prstGeom>
        <a:gradFill rotWithShape="0">
          <a:gsLst>
            <a:gs pos="0">
              <a:schemeClr val="accent2">
                <a:lumMod val="40000"/>
                <a:lumOff val="60000"/>
              </a:schemeClr>
            </a:gs>
            <a:gs pos="78000">
              <a:schemeClr val="bg1"/>
            </a:gs>
          </a:gsLst>
          <a:lin ang="5400000" scaled="0"/>
        </a:gradFill>
        <a:ln w="34925" cap="rnd" cmpd="thickThin">
          <a:solidFill>
            <a:schemeClr val="accent2">
              <a:lumMod val="50000"/>
              <a:alpha val="94000"/>
            </a:schemeClr>
          </a:solid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_tradnl" sz="1600" b="1" kern="1200" dirty="0">
            <a:solidFill>
              <a:schemeClr val="tx1">
                <a:lumMod val="65000"/>
                <a:lumOff val="35000"/>
              </a:schemeClr>
            </a:solidFill>
          </a:endParaRPr>
        </a:p>
        <a:p>
          <a:pPr marL="0" lvl="0" indent="0" algn="ctr" defTabSz="711200">
            <a:lnSpc>
              <a:spcPct val="90000"/>
            </a:lnSpc>
            <a:spcBef>
              <a:spcPct val="0"/>
            </a:spcBef>
            <a:spcAft>
              <a:spcPct val="35000"/>
            </a:spcAft>
            <a:buNone/>
          </a:pPr>
          <a:r>
            <a:rPr lang="es-ES_tradnl" sz="1150" b="1" kern="1200" dirty="0">
              <a:solidFill>
                <a:schemeClr val="tx1">
                  <a:lumMod val="65000"/>
                  <a:lumOff val="35000"/>
                </a:schemeClr>
              </a:solidFill>
            </a:rPr>
            <a:t>WILDLIFE</a:t>
          </a:r>
          <a:r>
            <a:rPr lang="es-ES_tradnl" sz="1150" b="1" kern="1200" baseline="0" dirty="0">
              <a:solidFill>
                <a:schemeClr val="tx1">
                  <a:lumMod val="65000"/>
                  <a:lumOff val="35000"/>
                </a:schemeClr>
              </a:solidFill>
            </a:rPr>
            <a:t> TRAFFICKING</a:t>
          </a:r>
        </a:p>
        <a:p>
          <a:pPr marL="0" lvl="0" indent="0" algn="ctr" defTabSz="711200">
            <a:lnSpc>
              <a:spcPct val="90000"/>
            </a:lnSpc>
            <a:spcBef>
              <a:spcPct val="0"/>
            </a:spcBef>
            <a:spcAft>
              <a:spcPct val="35000"/>
            </a:spcAft>
            <a:buNone/>
          </a:pPr>
          <a:endParaRPr lang="es-ES_tradnl" sz="1400" kern="1200" dirty="0"/>
        </a:p>
      </dsp:txBody>
      <dsp:txXfrm rot="-20700000">
        <a:off x="2570934" y="564409"/>
        <a:ext cx="955155" cy="955155"/>
      </dsp:txXfrm>
    </dsp:sp>
    <dsp:sp modelId="{7715E468-0F19-2E4E-AD7C-4B964FD71975}">
      <dsp:nvSpPr>
        <dsp:cNvPr id="0" name=""/>
        <dsp:cNvSpPr/>
      </dsp:nvSpPr>
      <dsp:spPr>
        <a:xfrm>
          <a:off x="2432355" y="1592478"/>
          <a:ext cx="3056496" cy="3056496"/>
        </a:xfrm>
        <a:prstGeom prst="circularArrow">
          <a:avLst>
            <a:gd name="adj1" fmla="val 4688"/>
            <a:gd name="adj2" fmla="val 299029"/>
            <a:gd name="adj3" fmla="val 2519621"/>
            <a:gd name="adj4" fmla="val 15853853"/>
            <a:gd name="adj5" fmla="val 5469"/>
          </a:avLst>
        </a:prstGeom>
        <a:solidFill>
          <a:schemeClr val="accent2">
            <a:lumMod val="75000"/>
          </a:schemeClr>
        </a:solidFill>
        <a:ln>
          <a:solidFill>
            <a:schemeClr val="accent2">
              <a:lumMod val="50000"/>
            </a:schemeClr>
          </a:solid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A3594A8-C0AA-4948-8630-793738698AAD}">
      <dsp:nvSpPr>
        <dsp:cNvPr id="0" name=""/>
        <dsp:cNvSpPr/>
      </dsp:nvSpPr>
      <dsp:spPr>
        <a:xfrm>
          <a:off x="814657" y="953020"/>
          <a:ext cx="2220736" cy="2220736"/>
        </a:xfrm>
        <a:prstGeom prst="leftCircularArrow">
          <a:avLst>
            <a:gd name="adj1" fmla="val 6452"/>
            <a:gd name="adj2" fmla="val 429999"/>
            <a:gd name="adj3" fmla="val 10489124"/>
            <a:gd name="adj4" fmla="val 14837806"/>
            <a:gd name="adj5" fmla="val 7527"/>
          </a:avLst>
        </a:prstGeom>
        <a:solidFill>
          <a:srgbClr val="94C449"/>
        </a:solidFill>
        <a:ln w="28575">
          <a:solidFill>
            <a:schemeClr val="accent2">
              <a:lumMod val="50000"/>
            </a:schemeClr>
          </a:solid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625E35-612C-8E4E-AE4E-F018D6FA60C7}">
      <dsp:nvSpPr>
        <dsp:cNvPr id="0" name=""/>
        <dsp:cNvSpPr/>
      </dsp:nvSpPr>
      <dsp:spPr>
        <a:xfrm>
          <a:off x="1804144" y="-182129"/>
          <a:ext cx="2394400" cy="2394400"/>
        </a:xfrm>
        <a:prstGeom prst="circularArrow">
          <a:avLst>
            <a:gd name="adj1" fmla="val 5984"/>
            <a:gd name="adj2" fmla="val 394124"/>
            <a:gd name="adj3" fmla="val 13313824"/>
            <a:gd name="adj4" fmla="val 10508221"/>
            <a:gd name="adj5" fmla="val 6981"/>
          </a:avLst>
        </a:prstGeom>
        <a:solidFill>
          <a:schemeClr val="accent2">
            <a:lumMod val="40000"/>
            <a:lumOff val="60000"/>
          </a:schemeClr>
        </a:solidFill>
        <a:ln w="34925">
          <a:solidFill>
            <a:schemeClr val="accent2">
              <a:lumMod val="75000"/>
            </a:schemeClr>
          </a:solid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82122B7-23D3-4819-8649-4B7C4A485553}" type="datetimeFigureOut">
              <a:rPr lang="en-US" smtClean="0"/>
              <a:t>4/30/2018</a:t>
            </a:fld>
            <a:endParaRPr lang="en-US"/>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CF6EC3-FAE1-4CE3-B65A-55426D37B8CD}" type="slidenum">
              <a:rPr lang="en-US" smtClean="0"/>
              <a:t>‹#›</a:t>
            </a:fld>
            <a:endParaRPr lang="en-US"/>
          </a:p>
        </p:txBody>
      </p:sp>
    </p:spTree>
    <p:extLst>
      <p:ext uri="{BB962C8B-B14F-4D97-AF65-F5344CB8AC3E}">
        <p14:creationId xmlns:p14="http://schemas.microsoft.com/office/powerpoint/2010/main" val="2427241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A18D42-508F-1541-9701-880EE2FFB1CC}" type="datetimeFigureOut">
              <a:rPr lang="es-ES_tradnl" smtClean="0"/>
              <a:t>30/04/2018</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E49AC6-FC7C-5641-834F-E3BA3AC703D2}" type="slidenum">
              <a:rPr lang="es-ES_tradnl" smtClean="0"/>
              <a:t>‹#›</a:t>
            </a:fld>
            <a:endParaRPr lang="es-ES_tradnl"/>
          </a:p>
        </p:txBody>
      </p:sp>
    </p:spTree>
    <p:extLst>
      <p:ext uri="{BB962C8B-B14F-4D97-AF65-F5344CB8AC3E}">
        <p14:creationId xmlns:p14="http://schemas.microsoft.com/office/powerpoint/2010/main" val="203245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5</a:t>
            </a:fld>
            <a:endParaRPr lang="es-ES_tradnl"/>
          </a:p>
        </p:txBody>
      </p:sp>
    </p:spTree>
    <p:extLst>
      <p:ext uri="{BB962C8B-B14F-4D97-AF65-F5344CB8AC3E}">
        <p14:creationId xmlns:p14="http://schemas.microsoft.com/office/powerpoint/2010/main" val="189905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6</a:t>
            </a:fld>
            <a:endParaRPr lang="es-ES_tradnl"/>
          </a:p>
        </p:txBody>
      </p:sp>
    </p:spTree>
    <p:extLst>
      <p:ext uri="{BB962C8B-B14F-4D97-AF65-F5344CB8AC3E}">
        <p14:creationId xmlns:p14="http://schemas.microsoft.com/office/powerpoint/2010/main" val="21792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7</a:t>
            </a:fld>
            <a:endParaRPr lang="es-ES_tradnl"/>
          </a:p>
        </p:txBody>
      </p:sp>
    </p:spTree>
    <p:extLst>
      <p:ext uri="{BB962C8B-B14F-4D97-AF65-F5344CB8AC3E}">
        <p14:creationId xmlns:p14="http://schemas.microsoft.com/office/powerpoint/2010/main" val="299327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8</a:t>
            </a:fld>
            <a:endParaRPr lang="es-ES_tradnl"/>
          </a:p>
        </p:txBody>
      </p:sp>
    </p:spTree>
    <p:extLst>
      <p:ext uri="{BB962C8B-B14F-4D97-AF65-F5344CB8AC3E}">
        <p14:creationId xmlns:p14="http://schemas.microsoft.com/office/powerpoint/2010/main" val="410057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9</a:t>
            </a:fld>
            <a:endParaRPr lang="es-ES_tradnl"/>
          </a:p>
        </p:txBody>
      </p:sp>
    </p:spTree>
    <p:extLst>
      <p:ext uri="{BB962C8B-B14F-4D97-AF65-F5344CB8AC3E}">
        <p14:creationId xmlns:p14="http://schemas.microsoft.com/office/powerpoint/2010/main" val="419745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8FE49AC6-FC7C-5641-834F-E3BA3AC703D2}" type="slidenum">
              <a:rPr lang="es-ES_tradnl" smtClean="0"/>
              <a:t>17</a:t>
            </a:fld>
            <a:endParaRPr lang="es-ES_tradnl"/>
          </a:p>
        </p:txBody>
      </p:sp>
    </p:spTree>
    <p:extLst>
      <p:ext uri="{BB962C8B-B14F-4D97-AF65-F5344CB8AC3E}">
        <p14:creationId xmlns:p14="http://schemas.microsoft.com/office/powerpoint/2010/main" val="122591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_tradnl"/>
              <a:t>Clic para editar título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451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_tradnl"/>
              <a:t>Clic para editar título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1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_tradnl"/>
              <a:t>Clic para editar título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291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_tradnl"/>
              <a:t>Clic para editar título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29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_tradnl"/>
              <a:t>Clic para editar título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424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_tradnl"/>
              <a:t>Clic para editar título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51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661761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_tradnl"/>
              <a:t>Clic para editar título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61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23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_tradnl"/>
              <a:t>Clic para editar título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47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2454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06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608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27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_tradnl"/>
              <a:t>Clic para editar título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5000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_tradnl"/>
              <a:t>Clic para editar título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50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_tradnl"/>
              <a:t>Clic para editar título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4/30/2018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195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reateffects.co.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chris@2createffects.co.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ww.2createffects.co.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2createffects.co.uk/"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hyperlink" Target="http://www.2createffects.co.uk/"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hyperlink" Target="http://www.2createffects.co.uk/" TargetMode="External"/><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2.tiff"/><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8" Type="http://schemas.openxmlformats.org/officeDocument/2006/relationships/hyperlink" Target="mailto:chris@2createffects.co.uk" TargetMode="External"/><Relationship Id="rId3" Type="http://schemas.openxmlformats.org/officeDocument/2006/relationships/image" Target="../media/image23.jpg"/><Relationship Id="rId7" Type="http://schemas.openxmlformats.org/officeDocument/2006/relationships/hyperlink" Target="http://www.2createffect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hyperlink" Target="http://www.2createffects.co.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chris@2createffects.co.uk"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2createffect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2createffects.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2createffects.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2createffects.co.u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2createffects.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png"/><Relationship Id="rId7"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hyperlink" Target="http://www.2createffects.co.uk/" TargetMode="External"/><Relationship Id="rId4" Type="http://schemas.microsoft.com/office/2007/relationships/hdphoto" Target="../media/hdphoto1.wdp"/><Relationship Id="rId9"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811B-2D6F-4070-9D43-400205AC9BBE}"/>
              </a:ext>
            </a:extLst>
          </p:cNvPr>
          <p:cNvSpPr>
            <a:spLocks noGrp="1"/>
          </p:cNvSpPr>
          <p:nvPr>
            <p:ph type="ctrTitle"/>
          </p:nvPr>
        </p:nvSpPr>
        <p:spPr/>
        <p:txBody>
          <a:bodyPr/>
          <a:lstStyle/>
          <a:p>
            <a:pPr algn="ctr"/>
            <a:r>
              <a:rPr lang="en-GB" dirty="0"/>
              <a:t>Cambridge Wildlife Crime Forum</a:t>
            </a:r>
          </a:p>
        </p:txBody>
      </p:sp>
      <p:sp>
        <p:nvSpPr>
          <p:cNvPr id="3" name="Subtitle 2">
            <a:extLst>
              <a:ext uri="{FF2B5EF4-FFF2-40B4-BE49-F238E27FC236}">
                <a16:creationId xmlns:a16="http://schemas.microsoft.com/office/drawing/2014/main" id="{4D4757E8-B025-4CB6-A50F-5AA889F4B469}"/>
              </a:ext>
            </a:extLst>
          </p:cNvPr>
          <p:cNvSpPr>
            <a:spLocks noGrp="1"/>
          </p:cNvSpPr>
          <p:nvPr>
            <p:ph type="subTitle" idx="1"/>
          </p:nvPr>
        </p:nvSpPr>
        <p:spPr/>
        <p:txBody>
          <a:bodyPr/>
          <a:lstStyle/>
          <a:p>
            <a:r>
              <a:rPr lang="en-GB" dirty="0"/>
              <a:t>30.04.2018 </a:t>
            </a:r>
          </a:p>
        </p:txBody>
      </p:sp>
      <p:pic>
        <p:nvPicPr>
          <p:cNvPr id="5" name="Picture 4">
            <a:extLst>
              <a:ext uri="{FF2B5EF4-FFF2-40B4-BE49-F238E27FC236}">
                <a16:creationId xmlns:a16="http://schemas.microsoft.com/office/drawing/2014/main" id="{1E6C5F99-E4F0-4641-A9C1-A708140A15E9}"/>
              </a:ext>
            </a:extLst>
          </p:cNvPr>
          <p:cNvPicPr>
            <a:picLocks noChangeAspect="1"/>
          </p:cNvPicPr>
          <p:nvPr/>
        </p:nvPicPr>
        <p:blipFill>
          <a:blip r:embed="rId2"/>
          <a:stretch>
            <a:fillRect/>
          </a:stretch>
        </p:blipFill>
        <p:spPr>
          <a:xfrm>
            <a:off x="4652211" y="410050"/>
            <a:ext cx="1625155" cy="1625155"/>
          </a:xfrm>
          <a:prstGeom prst="rect">
            <a:avLst/>
          </a:prstGeom>
        </p:spPr>
      </p:pic>
      <p:pic>
        <p:nvPicPr>
          <p:cNvPr id="6" name="Picture 5">
            <a:extLst>
              <a:ext uri="{FF2B5EF4-FFF2-40B4-BE49-F238E27FC236}">
                <a16:creationId xmlns:a16="http://schemas.microsoft.com/office/drawing/2014/main" id="{218970F0-FD83-47ED-A8D8-7E4FCC67E074}"/>
              </a:ext>
            </a:extLst>
          </p:cNvPr>
          <p:cNvPicPr>
            <a:picLocks noChangeAspect="1"/>
          </p:cNvPicPr>
          <p:nvPr/>
        </p:nvPicPr>
        <p:blipFill>
          <a:blip r:embed="rId2"/>
          <a:stretch>
            <a:fillRect/>
          </a:stretch>
        </p:blipFill>
        <p:spPr>
          <a:xfrm>
            <a:off x="0" y="6248400"/>
            <a:ext cx="609600" cy="609600"/>
          </a:xfrm>
          <a:prstGeom prst="rect">
            <a:avLst/>
          </a:prstGeom>
        </p:spPr>
      </p:pic>
      <p:sp>
        <p:nvSpPr>
          <p:cNvPr id="7" name="TextBox 6">
            <a:extLst>
              <a:ext uri="{FF2B5EF4-FFF2-40B4-BE49-F238E27FC236}">
                <a16:creationId xmlns:a16="http://schemas.microsoft.com/office/drawing/2014/main" id="{D8CEB537-4B33-41DD-A770-6CCDEFCA8939}"/>
              </a:ext>
            </a:extLst>
          </p:cNvPr>
          <p:cNvSpPr txBox="1"/>
          <p:nvPr/>
        </p:nvSpPr>
        <p:spPr>
          <a:xfrm>
            <a:off x="6464968" y="5052899"/>
            <a:ext cx="2866106" cy="369332"/>
          </a:xfrm>
          <a:prstGeom prst="rect">
            <a:avLst/>
          </a:prstGeom>
          <a:noFill/>
        </p:spPr>
        <p:txBody>
          <a:bodyPr wrap="none" rtlCol="0">
            <a:spAutoFit/>
          </a:bodyPr>
          <a:lstStyle/>
          <a:p>
            <a:r>
              <a:rPr lang="en-GB" dirty="0">
                <a:hlinkClick r:id="rId3"/>
              </a:rPr>
              <a:t>www.2createffects.co.uk</a:t>
            </a:r>
            <a:r>
              <a:rPr lang="en-GB" dirty="0"/>
              <a:t> </a:t>
            </a:r>
          </a:p>
        </p:txBody>
      </p:sp>
      <p:sp>
        <p:nvSpPr>
          <p:cNvPr id="8" name="TextBox 7">
            <a:extLst>
              <a:ext uri="{FF2B5EF4-FFF2-40B4-BE49-F238E27FC236}">
                <a16:creationId xmlns:a16="http://schemas.microsoft.com/office/drawing/2014/main" id="{56452F2F-9FDD-4FFC-948F-3551F7816E55}"/>
              </a:ext>
            </a:extLst>
          </p:cNvPr>
          <p:cNvSpPr txBox="1"/>
          <p:nvPr/>
        </p:nvSpPr>
        <p:spPr>
          <a:xfrm>
            <a:off x="1896076" y="5048250"/>
            <a:ext cx="2957861" cy="369332"/>
          </a:xfrm>
          <a:prstGeom prst="rect">
            <a:avLst/>
          </a:prstGeom>
          <a:noFill/>
        </p:spPr>
        <p:txBody>
          <a:bodyPr wrap="none" rtlCol="0">
            <a:spAutoFit/>
          </a:bodyPr>
          <a:lstStyle/>
          <a:p>
            <a:r>
              <a:rPr lang="en-GB" dirty="0">
                <a:hlinkClick r:id="rId4"/>
              </a:rPr>
              <a:t>chris@2createffects.co.uk</a:t>
            </a:r>
            <a:r>
              <a:rPr lang="en-GB" dirty="0"/>
              <a:t> </a:t>
            </a:r>
          </a:p>
        </p:txBody>
      </p:sp>
      <p:sp>
        <p:nvSpPr>
          <p:cNvPr id="9" name="TextBox 8">
            <a:extLst>
              <a:ext uri="{FF2B5EF4-FFF2-40B4-BE49-F238E27FC236}">
                <a16:creationId xmlns:a16="http://schemas.microsoft.com/office/drawing/2014/main" id="{2C689464-D4BE-42C4-8AB1-43E0CD668E5E}"/>
              </a:ext>
            </a:extLst>
          </p:cNvPr>
          <p:cNvSpPr txBox="1"/>
          <p:nvPr/>
        </p:nvSpPr>
        <p:spPr>
          <a:xfrm>
            <a:off x="4416550" y="4030308"/>
            <a:ext cx="1947969" cy="369332"/>
          </a:xfrm>
          <a:prstGeom prst="rect">
            <a:avLst/>
          </a:prstGeom>
          <a:noFill/>
        </p:spPr>
        <p:txBody>
          <a:bodyPr wrap="none" rtlCol="0">
            <a:spAutoFit/>
          </a:bodyPr>
          <a:lstStyle/>
          <a:p>
            <a:r>
              <a:rPr lang="en-GB" dirty="0"/>
              <a:t> by 2creatEffects</a:t>
            </a:r>
          </a:p>
        </p:txBody>
      </p:sp>
      <p:sp>
        <p:nvSpPr>
          <p:cNvPr id="10" name="Subtitle 8">
            <a:extLst>
              <a:ext uri="{FF2B5EF4-FFF2-40B4-BE49-F238E27FC236}">
                <a16:creationId xmlns:a16="http://schemas.microsoft.com/office/drawing/2014/main" id="{0A535A22-87E6-40AA-8272-B3A61BB3FB4C}"/>
              </a:ext>
            </a:extLst>
          </p:cNvPr>
          <p:cNvSpPr txBox="1">
            <a:spLocks/>
          </p:cNvSpPr>
          <p:nvPr/>
        </p:nvSpPr>
        <p:spPr>
          <a:xfrm>
            <a:off x="10016953" y="381460"/>
            <a:ext cx="7766936" cy="1096899"/>
          </a:xfrm>
          <a:prstGeom prst="rect">
            <a:avLst/>
          </a:prstGeom>
        </p:spPr>
        <p:txBody>
          <a:bodyPr vert="horz" lIns="91440" tIns="45720" rIns="91440" bIns="45720" rtlCol="0" anchor="t">
            <a:normAutofit fontScale="6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buFontTx/>
              <a:buChar char="-"/>
            </a:pPr>
            <a:r>
              <a:rPr lang="en-GB">
                <a:solidFill>
                  <a:schemeClr val="bg1"/>
                </a:solidFill>
              </a:rPr>
              <a:t>Monthly</a:t>
            </a:r>
          </a:p>
          <a:p>
            <a:pPr marL="285750" indent="-285750" algn="l">
              <a:buFontTx/>
              <a:buChar char="-"/>
            </a:pPr>
            <a:r>
              <a:rPr lang="en-GB">
                <a:solidFill>
                  <a:schemeClr val="bg1"/>
                </a:solidFill>
              </a:rPr>
              <a:t>Free</a:t>
            </a:r>
          </a:p>
          <a:p>
            <a:pPr marL="285750" indent="-285750" algn="l">
              <a:buFontTx/>
              <a:buChar char="-"/>
            </a:pPr>
            <a:r>
              <a:rPr lang="en-GB">
                <a:solidFill>
                  <a:schemeClr val="bg1"/>
                </a:solidFill>
              </a:rPr>
              <a:t>Here </a:t>
            </a:r>
          </a:p>
          <a:p>
            <a:pPr marL="285750" indent="-285750" algn="l">
              <a:buFontTx/>
              <a:buChar char="-"/>
            </a:pPr>
            <a:r>
              <a:rPr lang="en-GB">
                <a:solidFill>
                  <a:schemeClr val="bg1"/>
                </a:solidFill>
              </a:rPr>
              <a:t>Expert Insights</a:t>
            </a:r>
            <a:endParaRPr lang="en-GB" dirty="0">
              <a:solidFill>
                <a:schemeClr val="bg1"/>
              </a:solidFill>
            </a:endParaRPr>
          </a:p>
        </p:txBody>
      </p:sp>
    </p:spTree>
    <p:extLst>
      <p:ext uri="{BB962C8B-B14F-4D97-AF65-F5344CB8AC3E}">
        <p14:creationId xmlns:p14="http://schemas.microsoft.com/office/powerpoint/2010/main" val="124183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a:spLocks noGrp="1"/>
          </p:cNvSpPr>
          <p:nvPr>
            <p:ph type="title"/>
          </p:nvPr>
        </p:nvSpPr>
        <p:spPr>
          <a:xfrm>
            <a:off x="507219" y="109483"/>
            <a:ext cx="8596668" cy="607970"/>
          </a:xfrm>
        </p:spPr>
        <p:txBody>
          <a:bodyPr vert="horz" lIns="91440" tIns="45720" rIns="91440" bIns="45720" rtlCol="0" anchor="t">
            <a:normAutofit fontScale="90000"/>
          </a:bodyPr>
          <a:lstStyle/>
          <a:p>
            <a:r>
              <a:rPr lang="es-ES_tradnl" sz="4000" b="1" dirty="0">
                <a:solidFill>
                  <a:schemeClr val="tx1">
                    <a:lumMod val="75000"/>
                    <a:lumOff val="25000"/>
                  </a:schemeClr>
                </a:solidFill>
              </a:rPr>
              <a:t>5. KEY IDEAS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5" name="Título 1"/>
          <p:cNvSpPr txBox="1">
            <a:spLocks/>
          </p:cNvSpPr>
          <p:nvPr/>
        </p:nvSpPr>
        <p:spPr>
          <a:xfrm>
            <a:off x="1067582" y="759657"/>
            <a:ext cx="8596668"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5.1 </a:t>
            </a:r>
            <a:r>
              <a:rPr lang="es-ES_tradnl" sz="4000" b="1" dirty="0" err="1">
                <a:solidFill>
                  <a:schemeClr val="tx1">
                    <a:lumMod val="75000"/>
                    <a:lumOff val="25000"/>
                  </a:schemeClr>
                </a:solidFill>
              </a:rPr>
              <a:t>State</a:t>
            </a:r>
            <a:r>
              <a:rPr lang="es-ES_tradnl" sz="4000" b="1" dirty="0">
                <a:solidFill>
                  <a:schemeClr val="tx1">
                    <a:lumMod val="75000"/>
                    <a:lumOff val="25000"/>
                  </a:schemeClr>
                </a:solidFill>
              </a:rPr>
              <a:t> of </a:t>
            </a:r>
            <a:r>
              <a:rPr lang="es-ES_tradnl" sz="4000" b="1" dirty="0" err="1">
                <a:solidFill>
                  <a:schemeClr val="tx1">
                    <a:lumMod val="75000"/>
                    <a:lumOff val="25000"/>
                  </a:schemeClr>
                </a:solidFill>
              </a:rPr>
              <a:t>the</a:t>
            </a:r>
            <a:r>
              <a:rPr lang="es-ES_tradnl" sz="4000" b="1" dirty="0">
                <a:solidFill>
                  <a:schemeClr val="tx1">
                    <a:lumMod val="75000"/>
                    <a:lumOff val="25000"/>
                  </a:schemeClr>
                </a:solidFill>
              </a:rPr>
              <a:t> art – </a:t>
            </a:r>
            <a:r>
              <a:rPr lang="es-ES_tradnl" sz="4000" b="1" dirty="0" err="1">
                <a:solidFill>
                  <a:schemeClr val="tx1">
                    <a:lumMod val="75000"/>
                    <a:lumOff val="25000"/>
                  </a:schemeClr>
                </a:solidFill>
              </a:rPr>
              <a:t>wildlife</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trafficking</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6" name="CuadroTexto 5"/>
          <p:cNvSpPr txBox="1"/>
          <p:nvPr/>
        </p:nvSpPr>
        <p:spPr>
          <a:xfrm>
            <a:off x="633047" y="1201875"/>
            <a:ext cx="10944664" cy="923330"/>
          </a:xfrm>
          <a:prstGeom prst="rect">
            <a:avLst/>
          </a:prstGeom>
          <a:noFill/>
          <a:ln w="22225">
            <a:solidFill>
              <a:schemeClr val="bg2">
                <a:lumMod val="75000"/>
              </a:schemeClr>
            </a:solidFill>
            <a:prstDash val="sysDot"/>
          </a:ln>
        </p:spPr>
        <p:txBody>
          <a:bodyPr wrap="square" rtlCol="0">
            <a:spAutoFit/>
          </a:bodyPr>
          <a:lstStyle/>
          <a:p>
            <a:pPr algn="just"/>
            <a:r>
              <a:rPr lang="es-ES" b="1" dirty="0">
                <a:solidFill>
                  <a:srgbClr val="00B050"/>
                </a:solidFill>
              </a:rPr>
              <a:t>WILDLIFE TRAFFICKING</a:t>
            </a:r>
            <a:r>
              <a:rPr lang="es-ES" dirty="0">
                <a:solidFill>
                  <a:schemeClr val="tx1">
                    <a:lumMod val="75000"/>
                    <a:lumOff val="25000"/>
                  </a:schemeClr>
                </a:solidFill>
              </a:rPr>
              <a:t>: “</a:t>
            </a:r>
            <a:r>
              <a:rPr lang="es-ES" dirty="0" err="1">
                <a:solidFill>
                  <a:schemeClr val="tx1">
                    <a:lumMod val="75000"/>
                    <a:lumOff val="25000"/>
                  </a:schemeClr>
                </a:solidFill>
              </a:rPr>
              <a:t>Any</a:t>
            </a:r>
            <a:r>
              <a:rPr lang="es-ES" dirty="0">
                <a:solidFill>
                  <a:schemeClr val="tx1">
                    <a:lumMod val="75000"/>
                    <a:lumOff val="25000"/>
                  </a:schemeClr>
                </a:solidFill>
              </a:rPr>
              <a:t> </a:t>
            </a:r>
            <a:r>
              <a:rPr lang="es-ES" dirty="0" err="1">
                <a:solidFill>
                  <a:schemeClr val="tx1">
                    <a:lumMod val="75000"/>
                    <a:lumOff val="25000"/>
                  </a:schemeClr>
                </a:solidFill>
              </a:rPr>
              <a:t>environment-related</a:t>
            </a:r>
            <a:r>
              <a:rPr lang="es-ES" dirty="0">
                <a:solidFill>
                  <a:schemeClr val="tx1">
                    <a:lumMod val="75000"/>
                    <a:lumOff val="25000"/>
                  </a:schemeClr>
                </a:solidFill>
              </a:rPr>
              <a:t> </a:t>
            </a:r>
            <a:r>
              <a:rPr lang="es-ES" dirty="0" err="1">
                <a:solidFill>
                  <a:schemeClr val="tx1">
                    <a:lumMod val="75000"/>
                    <a:lumOff val="25000"/>
                  </a:schemeClr>
                </a:solidFill>
              </a:rPr>
              <a:t>crime</a:t>
            </a:r>
            <a:r>
              <a:rPr lang="es-ES" dirty="0">
                <a:solidFill>
                  <a:schemeClr val="tx1">
                    <a:lumMod val="75000"/>
                    <a:lumOff val="25000"/>
                  </a:schemeClr>
                </a:solidFill>
              </a:rPr>
              <a:t> </a:t>
            </a:r>
            <a:r>
              <a:rPr lang="es-ES" dirty="0" err="1">
                <a:solidFill>
                  <a:schemeClr val="tx1">
                    <a:lumMod val="75000"/>
                    <a:lumOff val="25000"/>
                  </a:schemeClr>
                </a:solidFill>
              </a:rPr>
              <a:t>that</a:t>
            </a:r>
            <a:r>
              <a:rPr lang="es-ES" dirty="0">
                <a:solidFill>
                  <a:schemeClr val="tx1">
                    <a:lumMod val="75000"/>
                    <a:lumOff val="25000"/>
                  </a:schemeClr>
                </a:solidFill>
              </a:rPr>
              <a:t> </a:t>
            </a:r>
            <a:r>
              <a:rPr lang="es-ES" dirty="0" err="1">
                <a:solidFill>
                  <a:schemeClr val="tx1">
                    <a:lumMod val="75000"/>
                    <a:lumOff val="25000"/>
                  </a:schemeClr>
                </a:solidFill>
              </a:rPr>
              <a:t>involves</a:t>
            </a:r>
            <a:r>
              <a:rPr lang="es-ES" dirty="0">
                <a:solidFill>
                  <a:schemeClr val="tx1">
                    <a:lumMod val="75000"/>
                    <a:lumOff val="25000"/>
                  </a:schemeClr>
                </a:solidFill>
              </a:rPr>
              <a:t> </a:t>
            </a:r>
            <a:r>
              <a:rPr lang="es-ES" dirty="0" err="1">
                <a:solidFill>
                  <a:schemeClr val="tx1">
                    <a:lumMod val="75000"/>
                    <a:lumOff val="25000"/>
                  </a:schemeClr>
                </a:solidFill>
              </a:rPr>
              <a:t>the</a:t>
            </a:r>
            <a:r>
              <a:rPr lang="es-ES" dirty="0">
                <a:solidFill>
                  <a:schemeClr val="tx1">
                    <a:lumMod val="75000"/>
                    <a:lumOff val="25000"/>
                  </a:schemeClr>
                </a:solidFill>
              </a:rPr>
              <a:t> </a:t>
            </a:r>
            <a:r>
              <a:rPr lang="es-ES" dirty="0" err="1">
                <a:solidFill>
                  <a:schemeClr val="tx1">
                    <a:lumMod val="75000"/>
                    <a:lumOff val="25000"/>
                  </a:schemeClr>
                </a:solidFill>
              </a:rPr>
              <a:t>illegal</a:t>
            </a:r>
            <a:r>
              <a:rPr lang="es-ES" dirty="0">
                <a:solidFill>
                  <a:schemeClr val="tx1">
                    <a:lumMod val="75000"/>
                    <a:lumOff val="25000"/>
                  </a:schemeClr>
                </a:solidFill>
              </a:rPr>
              <a:t> </a:t>
            </a:r>
            <a:r>
              <a:rPr lang="es-ES" dirty="0" err="1">
                <a:solidFill>
                  <a:schemeClr val="tx1">
                    <a:lumMod val="75000"/>
                    <a:lumOff val="25000"/>
                  </a:schemeClr>
                </a:solidFill>
              </a:rPr>
              <a:t>trade</a:t>
            </a:r>
            <a:r>
              <a:rPr lang="es-ES" dirty="0">
                <a:solidFill>
                  <a:schemeClr val="tx1">
                    <a:lumMod val="75000"/>
                    <a:lumOff val="25000"/>
                  </a:schemeClr>
                </a:solidFill>
              </a:rPr>
              <a:t>, </a:t>
            </a:r>
            <a:r>
              <a:rPr lang="es-ES" dirty="0" err="1">
                <a:solidFill>
                  <a:schemeClr val="tx1">
                    <a:lumMod val="75000"/>
                    <a:lumOff val="25000"/>
                  </a:schemeClr>
                </a:solidFill>
              </a:rPr>
              <a:t>smuggling</a:t>
            </a:r>
            <a:r>
              <a:rPr lang="es-ES" dirty="0">
                <a:solidFill>
                  <a:schemeClr val="tx1">
                    <a:lumMod val="75000"/>
                    <a:lumOff val="25000"/>
                  </a:schemeClr>
                </a:solidFill>
              </a:rPr>
              <a:t>, </a:t>
            </a:r>
            <a:r>
              <a:rPr lang="es-ES" dirty="0" err="1">
                <a:solidFill>
                  <a:schemeClr val="tx1">
                    <a:lumMod val="75000"/>
                    <a:lumOff val="25000"/>
                  </a:schemeClr>
                </a:solidFill>
              </a:rPr>
              <a:t>poaching</a:t>
            </a:r>
            <a:r>
              <a:rPr lang="es-ES" dirty="0">
                <a:solidFill>
                  <a:schemeClr val="tx1">
                    <a:lumMod val="75000"/>
                    <a:lumOff val="25000"/>
                  </a:schemeClr>
                </a:solidFill>
              </a:rPr>
              <a:t>, capture </a:t>
            </a:r>
            <a:r>
              <a:rPr lang="es-ES" dirty="0" err="1">
                <a:solidFill>
                  <a:schemeClr val="tx1">
                    <a:lumMod val="75000"/>
                    <a:lumOff val="25000"/>
                  </a:schemeClr>
                </a:solidFill>
              </a:rPr>
              <a:t>or</a:t>
            </a:r>
            <a:r>
              <a:rPr lang="es-ES" dirty="0">
                <a:solidFill>
                  <a:schemeClr val="tx1">
                    <a:lumMod val="75000"/>
                    <a:lumOff val="25000"/>
                  </a:schemeClr>
                </a:solidFill>
              </a:rPr>
              <a:t> </a:t>
            </a:r>
            <a:r>
              <a:rPr lang="es-ES" dirty="0" err="1">
                <a:solidFill>
                  <a:schemeClr val="tx1">
                    <a:lumMod val="75000"/>
                    <a:lumOff val="25000"/>
                  </a:schemeClr>
                </a:solidFill>
              </a:rPr>
              <a:t>collection</a:t>
            </a:r>
            <a:r>
              <a:rPr lang="es-ES" dirty="0">
                <a:solidFill>
                  <a:schemeClr val="tx1">
                    <a:lumMod val="75000"/>
                    <a:lumOff val="25000"/>
                  </a:schemeClr>
                </a:solidFill>
              </a:rPr>
              <a:t> of </a:t>
            </a:r>
            <a:r>
              <a:rPr lang="es-ES" dirty="0" err="1">
                <a:solidFill>
                  <a:schemeClr val="tx1">
                    <a:lumMod val="75000"/>
                    <a:lumOff val="25000"/>
                  </a:schemeClr>
                </a:solidFill>
              </a:rPr>
              <a:t>endangered</a:t>
            </a:r>
            <a:r>
              <a:rPr lang="es-ES" dirty="0">
                <a:solidFill>
                  <a:schemeClr val="tx1">
                    <a:lumMod val="75000"/>
                    <a:lumOff val="25000"/>
                  </a:schemeClr>
                </a:solidFill>
              </a:rPr>
              <a:t> </a:t>
            </a:r>
            <a:r>
              <a:rPr lang="es-ES" dirty="0" err="1">
                <a:solidFill>
                  <a:schemeClr val="tx1">
                    <a:lumMod val="75000"/>
                    <a:lumOff val="25000"/>
                  </a:schemeClr>
                </a:solidFill>
              </a:rPr>
              <a:t>species</a:t>
            </a:r>
            <a:r>
              <a:rPr lang="es-ES" dirty="0">
                <a:solidFill>
                  <a:schemeClr val="tx1">
                    <a:lumMod val="75000"/>
                    <a:lumOff val="25000"/>
                  </a:schemeClr>
                </a:solidFill>
              </a:rPr>
              <a:t>, </a:t>
            </a:r>
            <a:r>
              <a:rPr lang="es-ES" dirty="0" err="1">
                <a:solidFill>
                  <a:schemeClr val="tx1">
                    <a:lumMod val="75000"/>
                    <a:lumOff val="25000"/>
                  </a:schemeClr>
                </a:solidFill>
              </a:rPr>
              <a:t>protected</a:t>
            </a:r>
            <a:r>
              <a:rPr lang="es-ES" dirty="0">
                <a:solidFill>
                  <a:schemeClr val="tx1">
                    <a:lumMod val="75000"/>
                    <a:lumOff val="25000"/>
                  </a:schemeClr>
                </a:solidFill>
              </a:rPr>
              <a:t> </a:t>
            </a:r>
            <a:r>
              <a:rPr lang="es-ES" dirty="0" err="1">
                <a:solidFill>
                  <a:schemeClr val="tx1">
                    <a:lumMod val="75000"/>
                    <a:lumOff val="25000"/>
                  </a:schemeClr>
                </a:solidFill>
              </a:rPr>
              <a:t>wildlife</a:t>
            </a:r>
            <a:r>
              <a:rPr lang="es-ES" dirty="0">
                <a:solidFill>
                  <a:schemeClr val="tx1">
                    <a:lumMod val="75000"/>
                    <a:lumOff val="25000"/>
                  </a:schemeClr>
                </a:solidFill>
              </a:rPr>
              <a:t>, </a:t>
            </a:r>
            <a:r>
              <a:rPr lang="es-ES" dirty="0" err="1">
                <a:solidFill>
                  <a:schemeClr val="tx1">
                    <a:lumMod val="75000"/>
                    <a:lumOff val="25000"/>
                  </a:schemeClr>
                </a:solidFill>
              </a:rPr>
              <a:t>derivates</a:t>
            </a:r>
            <a:r>
              <a:rPr lang="es-ES" dirty="0">
                <a:solidFill>
                  <a:schemeClr val="tx1">
                    <a:lumMod val="75000"/>
                    <a:lumOff val="25000"/>
                  </a:schemeClr>
                </a:solidFill>
              </a:rPr>
              <a:t> </a:t>
            </a:r>
            <a:r>
              <a:rPr lang="es-ES" dirty="0" err="1">
                <a:solidFill>
                  <a:schemeClr val="tx1">
                    <a:lumMod val="75000"/>
                    <a:lumOff val="25000"/>
                  </a:schemeClr>
                </a:solidFill>
              </a:rPr>
              <a:t>or</a:t>
            </a:r>
            <a:r>
              <a:rPr lang="es-ES" dirty="0">
                <a:solidFill>
                  <a:schemeClr val="tx1">
                    <a:lumMod val="75000"/>
                    <a:lumOff val="25000"/>
                  </a:schemeClr>
                </a:solidFill>
              </a:rPr>
              <a:t> </a:t>
            </a:r>
            <a:r>
              <a:rPr lang="es-ES" dirty="0" err="1">
                <a:solidFill>
                  <a:schemeClr val="tx1">
                    <a:lumMod val="75000"/>
                    <a:lumOff val="25000"/>
                  </a:schemeClr>
                </a:solidFill>
              </a:rPr>
              <a:t>products</a:t>
            </a:r>
            <a:r>
              <a:rPr lang="es-ES" dirty="0">
                <a:solidFill>
                  <a:schemeClr val="tx1">
                    <a:lumMod val="75000"/>
                    <a:lumOff val="25000"/>
                  </a:schemeClr>
                </a:solidFill>
              </a:rPr>
              <a:t> </a:t>
            </a:r>
            <a:r>
              <a:rPr lang="es-ES" dirty="0" err="1">
                <a:solidFill>
                  <a:schemeClr val="tx1">
                    <a:lumMod val="75000"/>
                    <a:lumOff val="25000"/>
                  </a:schemeClr>
                </a:solidFill>
              </a:rPr>
              <a:t>thereof</a:t>
            </a:r>
            <a:r>
              <a:rPr lang="es-ES" dirty="0">
                <a:solidFill>
                  <a:schemeClr val="tx1">
                    <a:lumMod val="75000"/>
                    <a:lumOff val="25000"/>
                  </a:schemeClr>
                </a:solidFill>
              </a:rPr>
              <a:t>” (WWF 2012).</a:t>
            </a:r>
            <a:endParaRPr lang="en-US" dirty="0">
              <a:solidFill>
                <a:schemeClr val="tx1">
                  <a:lumMod val="75000"/>
                  <a:lumOff val="25000"/>
                </a:schemeClr>
              </a:solidFill>
            </a:endParaRPr>
          </a:p>
        </p:txBody>
      </p:sp>
      <p:grpSp>
        <p:nvGrpSpPr>
          <p:cNvPr id="11" name="Grupo 10"/>
          <p:cNvGrpSpPr/>
          <p:nvPr/>
        </p:nvGrpSpPr>
        <p:grpSpPr>
          <a:xfrm>
            <a:off x="808111" y="2441647"/>
            <a:ext cx="3227968" cy="712071"/>
            <a:chOff x="1342682" y="2504188"/>
            <a:chExt cx="2061699" cy="1080643"/>
          </a:xfrm>
        </p:grpSpPr>
        <p:sp>
          <p:nvSpPr>
            <p:cNvPr id="9" name="Redondear rectángulo de esquina diagonal 8"/>
            <p:cNvSpPr/>
            <p:nvPr/>
          </p:nvSpPr>
          <p:spPr>
            <a:xfrm>
              <a:off x="1342682" y="2504188"/>
              <a:ext cx="2061699" cy="1080643"/>
            </a:xfrm>
            <a:prstGeom prst="round2DiagRect">
              <a:avLst/>
            </a:prstGeom>
            <a:solidFill>
              <a:srgbClr val="B0D377"/>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430995" y="2584198"/>
              <a:ext cx="1885071" cy="830997"/>
            </a:xfrm>
            <a:prstGeom prst="rect">
              <a:avLst/>
            </a:prstGeom>
            <a:noFill/>
          </p:spPr>
          <p:txBody>
            <a:bodyPr wrap="square" rtlCol="0">
              <a:spAutoFit/>
            </a:bodyPr>
            <a:lstStyle/>
            <a:p>
              <a:pPr algn="ctr"/>
              <a:r>
                <a:rPr lang="es-ES" sz="1600" b="1" dirty="0" err="1">
                  <a:solidFill>
                    <a:schemeClr val="bg1"/>
                  </a:solidFill>
                </a:rPr>
                <a:t>Wildlife</a:t>
              </a:r>
              <a:r>
                <a:rPr lang="es-ES" sz="1600" b="1" dirty="0">
                  <a:solidFill>
                    <a:schemeClr val="bg1"/>
                  </a:solidFill>
                </a:rPr>
                <a:t> </a:t>
              </a:r>
              <a:r>
                <a:rPr lang="es-ES" sz="1600" b="1" dirty="0" err="1">
                  <a:solidFill>
                    <a:schemeClr val="bg1"/>
                  </a:solidFill>
                </a:rPr>
                <a:t>trafficking</a:t>
              </a:r>
              <a:r>
                <a:rPr lang="es-ES" sz="1600" b="1" dirty="0">
                  <a:solidFill>
                    <a:schemeClr val="bg1"/>
                  </a:solidFill>
                </a:rPr>
                <a:t> in </a:t>
              </a:r>
              <a:r>
                <a:rPr lang="es-ES" sz="1600" b="1" dirty="0" err="1">
                  <a:solidFill>
                    <a:schemeClr val="bg1"/>
                  </a:solidFill>
                </a:rPr>
                <a:t>numbers</a:t>
              </a:r>
              <a:endParaRPr lang="en-US" sz="1600" b="1" dirty="0">
                <a:solidFill>
                  <a:schemeClr val="bg1"/>
                </a:solidFill>
              </a:endParaRPr>
            </a:p>
          </p:txBody>
        </p:sp>
      </p:grpSp>
      <p:grpSp>
        <p:nvGrpSpPr>
          <p:cNvPr id="2" name="Grupo 1"/>
          <p:cNvGrpSpPr/>
          <p:nvPr/>
        </p:nvGrpSpPr>
        <p:grpSpPr>
          <a:xfrm>
            <a:off x="483949" y="3232499"/>
            <a:ext cx="3626595" cy="3233056"/>
            <a:chOff x="483949" y="3294353"/>
            <a:chExt cx="3626595" cy="3233056"/>
          </a:xfrm>
        </p:grpSpPr>
        <p:sp>
          <p:nvSpPr>
            <p:cNvPr id="12" name="Rectángulo redondeado 11"/>
            <p:cNvSpPr/>
            <p:nvPr/>
          </p:nvSpPr>
          <p:spPr>
            <a:xfrm>
              <a:off x="483949" y="3294353"/>
              <a:ext cx="3619307" cy="3233056"/>
            </a:xfrm>
            <a:prstGeom prst="roundRect">
              <a:avLst/>
            </a:prstGeom>
            <a:solidFill>
              <a:srgbClr val="B0D377"/>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sultado de imagen de wildlife ic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34" y="3752880"/>
              <a:ext cx="481446" cy="4814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414" y="3657746"/>
              <a:ext cx="444046" cy="444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timber icon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205" y="3656920"/>
              <a:ext cx="485333" cy="485333"/>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808111" y="4132561"/>
              <a:ext cx="1041667" cy="600164"/>
            </a:xfrm>
            <a:prstGeom prst="rect">
              <a:avLst/>
            </a:prstGeom>
            <a:noFill/>
          </p:spPr>
          <p:txBody>
            <a:bodyPr wrap="square" rtlCol="0">
              <a:spAutoFit/>
            </a:bodyPr>
            <a:lstStyle/>
            <a:p>
              <a:r>
                <a:rPr lang="es-ES" sz="1100" b="1" dirty="0">
                  <a:solidFill>
                    <a:schemeClr val="bg1"/>
                  </a:solidFill>
                </a:rPr>
                <a:t>USD7-USD23</a:t>
              </a:r>
            </a:p>
            <a:p>
              <a:r>
                <a:rPr lang="es-ES" sz="1100" b="1" dirty="0">
                  <a:solidFill>
                    <a:schemeClr val="bg1"/>
                  </a:solidFill>
                </a:rPr>
                <a:t>    </a:t>
              </a:r>
              <a:r>
                <a:rPr lang="es-ES" sz="1100" b="1" dirty="0" err="1">
                  <a:solidFill>
                    <a:schemeClr val="bg1"/>
                  </a:solidFill>
                </a:rPr>
                <a:t>billion</a:t>
              </a:r>
              <a:endParaRPr lang="es-ES" sz="1100" b="1" dirty="0">
                <a:solidFill>
                  <a:schemeClr val="bg1"/>
                </a:solidFill>
              </a:endParaRPr>
            </a:p>
            <a:p>
              <a:r>
                <a:rPr lang="es-ES" sz="1100" b="1" dirty="0">
                  <a:solidFill>
                    <a:schemeClr val="bg1"/>
                  </a:solidFill>
                </a:rPr>
                <a:t>    </a:t>
              </a:r>
              <a:endParaRPr lang="en-US" sz="1100" b="1" dirty="0">
                <a:solidFill>
                  <a:schemeClr val="bg1"/>
                </a:solidFill>
              </a:endParaRPr>
            </a:p>
          </p:txBody>
        </p:sp>
        <p:sp>
          <p:nvSpPr>
            <p:cNvPr id="27" name="CuadroTexto 26"/>
            <p:cNvSpPr txBox="1"/>
            <p:nvPr/>
          </p:nvSpPr>
          <p:spPr>
            <a:xfrm>
              <a:off x="1873302" y="4134090"/>
              <a:ext cx="1172566" cy="430887"/>
            </a:xfrm>
            <a:prstGeom prst="rect">
              <a:avLst/>
            </a:prstGeom>
            <a:noFill/>
          </p:spPr>
          <p:txBody>
            <a:bodyPr wrap="square" rtlCol="0">
              <a:spAutoFit/>
            </a:bodyPr>
            <a:lstStyle/>
            <a:p>
              <a:r>
                <a:rPr lang="es-ES" sz="1100" b="1" dirty="0">
                  <a:solidFill>
                    <a:schemeClr val="bg1"/>
                  </a:solidFill>
                </a:rPr>
                <a:t>USD11-USD30</a:t>
              </a:r>
            </a:p>
            <a:p>
              <a:r>
                <a:rPr lang="es-ES" sz="1100" b="1" dirty="0">
                  <a:solidFill>
                    <a:schemeClr val="bg1"/>
                  </a:solidFill>
                </a:rPr>
                <a:t>      </a:t>
              </a:r>
              <a:r>
                <a:rPr lang="es-ES" sz="1100" b="1" dirty="0" err="1">
                  <a:solidFill>
                    <a:schemeClr val="bg1"/>
                  </a:solidFill>
                </a:rPr>
                <a:t>billion</a:t>
              </a:r>
              <a:endParaRPr lang="en-US" sz="1100" b="1" dirty="0">
                <a:solidFill>
                  <a:schemeClr val="bg1"/>
                </a:solidFill>
              </a:endParaRPr>
            </a:p>
          </p:txBody>
        </p:sp>
        <p:sp>
          <p:nvSpPr>
            <p:cNvPr id="28" name="CuadroTexto 27"/>
            <p:cNvSpPr txBox="1"/>
            <p:nvPr/>
          </p:nvSpPr>
          <p:spPr>
            <a:xfrm>
              <a:off x="2858468" y="4132561"/>
              <a:ext cx="1177611" cy="430887"/>
            </a:xfrm>
            <a:prstGeom prst="rect">
              <a:avLst/>
            </a:prstGeom>
            <a:noFill/>
          </p:spPr>
          <p:txBody>
            <a:bodyPr wrap="square" rtlCol="0">
              <a:spAutoFit/>
            </a:bodyPr>
            <a:lstStyle/>
            <a:p>
              <a:r>
                <a:rPr lang="es-ES" sz="1100" b="1" dirty="0">
                  <a:solidFill>
                    <a:schemeClr val="bg1"/>
                  </a:solidFill>
                </a:rPr>
                <a:t>USD30-USD100</a:t>
              </a:r>
            </a:p>
            <a:p>
              <a:r>
                <a:rPr lang="es-ES" sz="1100" b="1" dirty="0">
                  <a:solidFill>
                    <a:schemeClr val="bg1"/>
                  </a:solidFill>
                </a:rPr>
                <a:t>       </a:t>
              </a:r>
              <a:r>
                <a:rPr lang="es-ES" sz="1100" b="1" dirty="0" err="1">
                  <a:solidFill>
                    <a:schemeClr val="bg1"/>
                  </a:solidFill>
                </a:rPr>
                <a:t>billion</a:t>
              </a:r>
              <a:endParaRPr lang="en-US" sz="1100" b="1" dirty="0">
                <a:solidFill>
                  <a:schemeClr val="bg1"/>
                </a:solidFill>
              </a:endParaRPr>
            </a:p>
          </p:txBody>
        </p:sp>
        <p:sp>
          <p:nvSpPr>
            <p:cNvPr id="17" name="CuadroTexto 16"/>
            <p:cNvSpPr txBox="1"/>
            <p:nvPr/>
          </p:nvSpPr>
          <p:spPr>
            <a:xfrm>
              <a:off x="1569556" y="3343448"/>
              <a:ext cx="1649649" cy="307777"/>
            </a:xfrm>
            <a:prstGeom prst="rect">
              <a:avLst/>
            </a:prstGeom>
            <a:noFill/>
          </p:spPr>
          <p:txBody>
            <a:bodyPr wrap="square" rtlCol="0">
              <a:spAutoFit/>
            </a:bodyPr>
            <a:lstStyle/>
            <a:p>
              <a:r>
                <a:rPr lang="es-ES" sz="1400" b="1" dirty="0">
                  <a:solidFill>
                    <a:schemeClr val="accent2">
                      <a:lumMod val="50000"/>
                    </a:schemeClr>
                  </a:solidFill>
                </a:rPr>
                <a:t>GLOBAL VALUE</a:t>
              </a:r>
              <a:endParaRPr lang="en-US" sz="1400" b="1" dirty="0">
                <a:solidFill>
                  <a:schemeClr val="accent2">
                    <a:lumMod val="50000"/>
                  </a:schemeClr>
                </a:solidFill>
              </a:endParaRPr>
            </a:p>
          </p:txBody>
        </p:sp>
        <p:sp>
          <p:nvSpPr>
            <p:cNvPr id="30" name="CuadroTexto 29"/>
            <p:cNvSpPr txBox="1"/>
            <p:nvPr/>
          </p:nvSpPr>
          <p:spPr>
            <a:xfrm>
              <a:off x="1119684" y="4708509"/>
              <a:ext cx="2584854" cy="307777"/>
            </a:xfrm>
            <a:prstGeom prst="rect">
              <a:avLst/>
            </a:prstGeom>
            <a:noFill/>
          </p:spPr>
          <p:txBody>
            <a:bodyPr wrap="square" rtlCol="0">
              <a:spAutoFit/>
            </a:bodyPr>
            <a:lstStyle/>
            <a:p>
              <a:r>
                <a:rPr lang="es-ES" sz="1400" b="1" dirty="0">
                  <a:solidFill>
                    <a:schemeClr val="accent2">
                      <a:lumMod val="50000"/>
                    </a:schemeClr>
                  </a:solidFill>
                </a:rPr>
                <a:t>KEY DAMAGES (2017-2018)</a:t>
              </a:r>
              <a:endParaRPr lang="en-US" sz="1400" b="1" dirty="0">
                <a:solidFill>
                  <a:schemeClr val="accent2">
                    <a:lumMod val="50000"/>
                  </a:schemeClr>
                </a:solidFill>
              </a:endParaRPr>
            </a:p>
          </p:txBody>
        </p:sp>
        <p:pic>
          <p:nvPicPr>
            <p:cNvPr id="1038" name="Picture 14" descr="Resultado de imagen de ELEPHANT ICO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184" y="5102860"/>
              <a:ext cx="377500" cy="377500"/>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p:cNvSpPr txBox="1"/>
            <p:nvPr/>
          </p:nvSpPr>
          <p:spPr>
            <a:xfrm>
              <a:off x="1119684" y="5075068"/>
              <a:ext cx="2671692" cy="261610"/>
            </a:xfrm>
            <a:prstGeom prst="rect">
              <a:avLst/>
            </a:prstGeom>
            <a:noFill/>
          </p:spPr>
          <p:txBody>
            <a:bodyPr wrap="square" rtlCol="0">
              <a:spAutoFit/>
            </a:bodyPr>
            <a:lstStyle/>
            <a:p>
              <a:r>
                <a:rPr lang="es-ES" sz="1100" b="1" dirty="0">
                  <a:solidFill>
                    <a:schemeClr val="bg1"/>
                  </a:solidFill>
                </a:rPr>
                <a:t>3 </a:t>
              </a:r>
              <a:r>
                <a:rPr lang="es-ES" sz="1100" b="1" dirty="0" err="1">
                  <a:solidFill>
                    <a:schemeClr val="bg1"/>
                  </a:solidFill>
                </a:rPr>
                <a:t>years</a:t>
              </a:r>
              <a:r>
                <a:rPr lang="es-ES" sz="1100" b="1" dirty="0">
                  <a:solidFill>
                    <a:schemeClr val="bg1"/>
                  </a:solidFill>
                </a:rPr>
                <a:t> = 10,000 </a:t>
              </a:r>
              <a:r>
                <a:rPr lang="es-ES" sz="1100" b="1" dirty="0" err="1">
                  <a:solidFill>
                    <a:schemeClr val="bg1"/>
                  </a:solidFill>
                </a:rPr>
                <a:t>killed</a:t>
              </a:r>
              <a:r>
                <a:rPr lang="es-ES" sz="1100" b="1" dirty="0">
                  <a:solidFill>
                    <a:schemeClr val="bg1"/>
                  </a:solidFill>
                </a:rPr>
                <a:t>. </a:t>
              </a:r>
            </a:p>
          </p:txBody>
        </p:sp>
        <p:pic>
          <p:nvPicPr>
            <p:cNvPr id="1040" name="Picture 16" descr="Resultado de imagen de rhino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06" y="5589910"/>
              <a:ext cx="389829" cy="389829"/>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1119684" y="5656956"/>
              <a:ext cx="2990860" cy="430887"/>
            </a:xfrm>
            <a:prstGeom prst="rect">
              <a:avLst/>
            </a:prstGeom>
            <a:noFill/>
          </p:spPr>
          <p:txBody>
            <a:bodyPr wrap="square" rtlCol="0">
              <a:spAutoFit/>
            </a:bodyPr>
            <a:lstStyle/>
            <a:p>
              <a:r>
                <a:rPr lang="es-ES" sz="1100" b="1" dirty="0">
                  <a:solidFill>
                    <a:schemeClr val="bg1"/>
                  </a:solidFill>
                </a:rPr>
                <a:t>Sudan: </a:t>
              </a:r>
              <a:r>
                <a:rPr lang="es-ES" sz="1100" b="1" dirty="0" err="1">
                  <a:solidFill>
                    <a:schemeClr val="bg1"/>
                  </a:solidFill>
                </a:rPr>
                <a:t>passes</a:t>
              </a:r>
              <a:r>
                <a:rPr lang="es-ES" sz="1100" b="1" dirty="0">
                  <a:solidFill>
                    <a:schemeClr val="bg1"/>
                  </a:solidFill>
                </a:rPr>
                <a:t> </a:t>
              </a:r>
              <a:r>
                <a:rPr lang="es-ES" sz="1100" b="1" dirty="0" err="1">
                  <a:solidFill>
                    <a:schemeClr val="bg1"/>
                  </a:solidFill>
                </a:rPr>
                <a:t>away</a:t>
              </a:r>
              <a:r>
                <a:rPr lang="es-ES" sz="1100" b="1" dirty="0">
                  <a:solidFill>
                    <a:schemeClr val="bg1"/>
                  </a:solidFill>
                </a:rPr>
                <a:t> </a:t>
              </a:r>
              <a:r>
                <a:rPr lang="es-ES" sz="1100" b="1" dirty="0" err="1">
                  <a:solidFill>
                    <a:schemeClr val="bg1"/>
                  </a:solidFill>
                </a:rPr>
                <a:t>on</a:t>
              </a:r>
              <a:r>
                <a:rPr lang="es-ES" sz="1100" b="1" dirty="0">
                  <a:solidFill>
                    <a:schemeClr val="bg1"/>
                  </a:solidFill>
                </a:rPr>
                <a:t> 19th </a:t>
              </a:r>
              <a:r>
                <a:rPr lang="es-ES" sz="1100" b="1" dirty="0" err="1">
                  <a:solidFill>
                    <a:schemeClr val="bg1"/>
                  </a:solidFill>
                </a:rPr>
                <a:t>March</a:t>
              </a:r>
              <a:r>
                <a:rPr lang="es-ES" sz="1100" b="1" dirty="0">
                  <a:solidFill>
                    <a:schemeClr val="bg1"/>
                  </a:solidFill>
                </a:rPr>
                <a:t> 2018.</a:t>
              </a:r>
            </a:p>
            <a:p>
              <a:r>
                <a:rPr lang="es-ES" sz="1100" b="1" dirty="0" err="1">
                  <a:solidFill>
                    <a:schemeClr val="bg1"/>
                  </a:solidFill>
                </a:rPr>
                <a:t>Remain</a:t>
              </a:r>
              <a:r>
                <a:rPr lang="es-ES" sz="1100" b="1" dirty="0">
                  <a:solidFill>
                    <a:schemeClr val="bg1"/>
                  </a:solidFill>
                </a:rPr>
                <a:t>: 25,000 in </a:t>
              </a:r>
              <a:r>
                <a:rPr lang="es-ES" sz="1100" b="1" dirty="0" err="1">
                  <a:solidFill>
                    <a:schemeClr val="bg1"/>
                  </a:solidFill>
                </a:rPr>
                <a:t>Africa</a:t>
              </a:r>
              <a:r>
                <a:rPr lang="es-ES" sz="1100" b="1" dirty="0">
                  <a:solidFill>
                    <a:schemeClr val="bg1"/>
                  </a:solidFill>
                </a:rPr>
                <a:t> &amp; 3,000 in Asia</a:t>
              </a:r>
              <a:endParaRPr lang="en-US" sz="1100" b="1" dirty="0">
                <a:solidFill>
                  <a:schemeClr val="bg1"/>
                </a:solidFill>
              </a:endParaRPr>
            </a:p>
          </p:txBody>
        </p:sp>
        <p:pic>
          <p:nvPicPr>
            <p:cNvPr id="18"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406" y="6053788"/>
              <a:ext cx="381000" cy="381000"/>
            </a:xfrm>
            <a:prstGeom prst="rect">
              <a:avLst/>
            </a:prstGeom>
          </p:spPr>
        </p:pic>
        <p:sp>
          <p:nvSpPr>
            <p:cNvPr id="37" name="CuadroTexto 36"/>
            <p:cNvSpPr txBox="1"/>
            <p:nvPr/>
          </p:nvSpPr>
          <p:spPr>
            <a:xfrm>
              <a:off x="1119684" y="6094957"/>
              <a:ext cx="2671692" cy="261610"/>
            </a:xfrm>
            <a:prstGeom prst="rect">
              <a:avLst/>
            </a:prstGeom>
            <a:noFill/>
          </p:spPr>
          <p:txBody>
            <a:bodyPr wrap="square" rtlCol="0">
              <a:spAutoFit/>
            </a:bodyPr>
            <a:lstStyle/>
            <a:p>
              <a:r>
                <a:rPr lang="es-ES" sz="1100" b="1" dirty="0">
                  <a:solidFill>
                    <a:schemeClr val="bg1"/>
                  </a:solidFill>
                </a:rPr>
                <a:t>400,000 </a:t>
              </a:r>
              <a:r>
                <a:rPr lang="es-ES" sz="1100" b="1" dirty="0" err="1">
                  <a:solidFill>
                    <a:schemeClr val="bg1"/>
                  </a:solidFill>
                </a:rPr>
                <a:t>trafficked</a:t>
              </a:r>
              <a:r>
                <a:rPr lang="es-ES" sz="1100" b="1" dirty="0">
                  <a:solidFill>
                    <a:schemeClr val="bg1"/>
                  </a:solidFill>
                </a:rPr>
                <a:t> </a:t>
              </a:r>
              <a:r>
                <a:rPr lang="es-ES" sz="1100" b="1" dirty="0" err="1">
                  <a:solidFill>
                    <a:schemeClr val="bg1"/>
                  </a:solidFill>
                </a:rPr>
                <a:t>each</a:t>
              </a:r>
              <a:r>
                <a:rPr lang="es-ES" sz="1100" b="1" dirty="0">
                  <a:solidFill>
                    <a:schemeClr val="bg1"/>
                  </a:solidFill>
                </a:rPr>
                <a:t> </a:t>
              </a:r>
              <a:r>
                <a:rPr lang="es-ES" sz="1100" b="1" dirty="0" err="1">
                  <a:solidFill>
                    <a:schemeClr val="bg1"/>
                  </a:solidFill>
                </a:rPr>
                <a:t>year</a:t>
              </a:r>
              <a:endParaRPr lang="en-US" sz="1100" b="1" dirty="0">
                <a:solidFill>
                  <a:schemeClr val="bg1"/>
                </a:solidFill>
              </a:endParaRPr>
            </a:p>
          </p:txBody>
        </p:sp>
        <p:sp>
          <p:nvSpPr>
            <p:cNvPr id="19" name="Marco 18"/>
            <p:cNvSpPr/>
            <p:nvPr/>
          </p:nvSpPr>
          <p:spPr>
            <a:xfrm>
              <a:off x="742184" y="3701388"/>
              <a:ext cx="1107594" cy="933679"/>
            </a:xfrm>
            <a:prstGeom prst="frame">
              <a:avLst>
                <a:gd name="adj1" fmla="val 9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upo 41"/>
          <p:cNvGrpSpPr/>
          <p:nvPr/>
        </p:nvGrpSpPr>
        <p:grpSpPr>
          <a:xfrm>
            <a:off x="4789615" y="2428899"/>
            <a:ext cx="3137143" cy="701892"/>
            <a:chOff x="1342682" y="2504188"/>
            <a:chExt cx="2061699" cy="1080643"/>
          </a:xfrm>
        </p:grpSpPr>
        <p:sp>
          <p:nvSpPr>
            <p:cNvPr id="43" name="Redondear rectángulo de esquina diagonal 42"/>
            <p:cNvSpPr/>
            <p:nvPr/>
          </p:nvSpPr>
          <p:spPr>
            <a:xfrm>
              <a:off x="1342682" y="2504188"/>
              <a:ext cx="2061699" cy="1080643"/>
            </a:xfrm>
            <a:prstGeom prst="round2DiagRect">
              <a:avLst/>
            </a:prstGeom>
            <a:solidFill>
              <a:srgbClr val="B0D377"/>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adroTexto 43"/>
            <p:cNvSpPr txBox="1"/>
            <p:nvPr/>
          </p:nvSpPr>
          <p:spPr>
            <a:xfrm>
              <a:off x="1430995" y="2736964"/>
              <a:ext cx="1885071" cy="460820"/>
            </a:xfrm>
            <a:prstGeom prst="rect">
              <a:avLst/>
            </a:prstGeom>
            <a:noFill/>
          </p:spPr>
          <p:txBody>
            <a:bodyPr wrap="square" rtlCol="0">
              <a:spAutoFit/>
            </a:bodyPr>
            <a:lstStyle/>
            <a:p>
              <a:pPr algn="ctr"/>
              <a:r>
                <a:rPr lang="es-ES" sz="1600" b="1" dirty="0" err="1">
                  <a:solidFill>
                    <a:schemeClr val="bg1"/>
                  </a:solidFill>
                </a:rPr>
                <a:t>Wildlife</a:t>
              </a:r>
              <a:r>
                <a:rPr lang="es-ES" sz="1600" b="1" dirty="0">
                  <a:solidFill>
                    <a:schemeClr val="bg1"/>
                  </a:solidFill>
                </a:rPr>
                <a:t> </a:t>
              </a:r>
              <a:r>
                <a:rPr lang="es-ES" sz="1600" b="1" dirty="0" err="1">
                  <a:solidFill>
                    <a:schemeClr val="bg1"/>
                  </a:solidFill>
                </a:rPr>
                <a:t>trafficking</a:t>
              </a:r>
              <a:r>
                <a:rPr lang="es-ES" sz="1600" b="1" dirty="0">
                  <a:solidFill>
                    <a:schemeClr val="bg1"/>
                  </a:solidFill>
                </a:rPr>
                <a:t> causes</a:t>
              </a:r>
              <a:endParaRPr lang="en-US" sz="1600" b="1" dirty="0">
                <a:solidFill>
                  <a:schemeClr val="bg1"/>
                </a:solidFill>
              </a:endParaRPr>
            </a:p>
          </p:txBody>
        </p:sp>
      </p:grpSp>
      <p:grpSp>
        <p:nvGrpSpPr>
          <p:cNvPr id="3" name="Grupo 2"/>
          <p:cNvGrpSpPr/>
          <p:nvPr/>
        </p:nvGrpSpPr>
        <p:grpSpPr>
          <a:xfrm>
            <a:off x="4525578" y="3248039"/>
            <a:ext cx="3682939" cy="939973"/>
            <a:chOff x="4512689" y="3233924"/>
            <a:chExt cx="3682939" cy="939973"/>
          </a:xfrm>
        </p:grpSpPr>
        <p:sp>
          <p:nvSpPr>
            <p:cNvPr id="45" name="Rectángulo redondeado 44"/>
            <p:cNvSpPr/>
            <p:nvPr/>
          </p:nvSpPr>
          <p:spPr>
            <a:xfrm>
              <a:off x="4512689" y="3233924"/>
              <a:ext cx="3619307" cy="939973"/>
            </a:xfrm>
            <a:prstGeom prst="roundRect">
              <a:avLst/>
            </a:prstGeom>
            <a:solidFill>
              <a:srgbClr val="B0D377"/>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adroTexto 45"/>
            <p:cNvSpPr txBox="1"/>
            <p:nvPr/>
          </p:nvSpPr>
          <p:spPr>
            <a:xfrm>
              <a:off x="4536845" y="3309280"/>
              <a:ext cx="1529738" cy="261610"/>
            </a:xfrm>
            <a:prstGeom prst="rect">
              <a:avLst/>
            </a:prstGeom>
            <a:noFill/>
          </p:spPr>
          <p:txBody>
            <a:bodyPr wrap="square" rtlCol="0">
              <a:spAutoFit/>
            </a:bodyPr>
            <a:lstStyle/>
            <a:p>
              <a:r>
                <a:rPr lang="es-ES" sz="1100" b="1" dirty="0" err="1">
                  <a:solidFill>
                    <a:schemeClr val="bg1"/>
                  </a:solidFill>
                </a:rPr>
                <a:t>Low</a:t>
              </a:r>
              <a:r>
                <a:rPr lang="es-ES" sz="1100" b="1" dirty="0">
                  <a:solidFill>
                    <a:schemeClr val="bg1"/>
                  </a:solidFill>
                </a:rPr>
                <a:t> </a:t>
              </a:r>
              <a:r>
                <a:rPr lang="es-ES" sz="1100" b="1" dirty="0" err="1">
                  <a:solidFill>
                    <a:schemeClr val="bg1"/>
                  </a:solidFill>
                </a:rPr>
                <a:t>risk-high</a:t>
              </a:r>
              <a:r>
                <a:rPr lang="es-ES" sz="1100" b="1" dirty="0">
                  <a:solidFill>
                    <a:schemeClr val="bg1"/>
                  </a:solidFill>
                </a:rPr>
                <a:t> </a:t>
              </a:r>
              <a:r>
                <a:rPr lang="es-ES" sz="1100" b="1" dirty="0" err="1">
                  <a:solidFill>
                    <a:schemeClr val="bg1"/>
                  </a:solidFill>
                </a:rPr>
                <a:t>profit</a:t>
              </a:r>
              <a:endParaRPr lang="en-US" sz="1100" b="1" dirty="0">
                <a:solidFill>
                  <a:schemeClr val="bg1"/>
                </a:solidFill>
              </a:endParaRPr>
            </a:p>
          </p:txBody>
        </p:sp>
        <p:sp>
          <p:nvSpPr>
            <p:cNvPr id="47" name="CuadroTexto 46"/>
            <p:cNvSpPr txBox="1"/>
            <p:nvPr/>
          </p:nvSpPr>
          <p:spPr>
            <a:xfrm>
              <a:off x="5855377" y="3555226"/>
              <a:ext cx="2319212" cy="261610"/>
            </a:xfrm>
            <a:prstGeom prst="rect">
              <a:avLst/>
            </a:prstGeom>
            <a:noFill/>
          </p:spPr>
          <p:txBody>
            <a:bodyPr wrap="square" rtlCol="0">
              <a:spAutoFit/>
            </a:bodyPr>
            <a:lstStyle/>
            <a:p>
              <a:pPr algn="ctr"/>
              <a:r>
                <a:rPr lang="es-ES" sz="1100" b="1" dirty="0" err="1">
                  <a:solidFill>
                    <a:schemeClr val="bg1"/>
                  </a:solidFill>
                </a:rPr>
                <a:t>Transnational</a:t>
              </a:r>
              <a:r>
                <a:rPr lang="es-ES" sz="1100" b="1" dirty="0">
                  <a:solidFill>
                    <a:schemeClr val="bg1"/>
                  </a:solidFill>
                </a:rPr>
                <a:t>- transcontinental</a:t>
              </a:r>
              <a:endParaRPr lang="en-US" sz="1100" b="1" dirty="0">
                <a:solidFill>
                  <a:schemeClr val="bg1"/>
                </a:solidFill>
              </a:endParaRPr>
            </a:p>
          </p:txBody>
        </p:sp>
        <p:sp>
          <p:nvSpPr>
            <p:cNvPr id="48" name="CuadroTexto 47"/>
            <p:cNvSpPr txBox="1"/>
            <p:nvPr/>
          </p:nvSpPr>
          <p:spPr>
            <a:xfrm>
              <a:off x="4561001" y="3569570"/>
              <a:ext cx="802554" cy="261610"/>
            </a:xfrm>
            <a:prstGeom prst="rect">
              <a:avLst/>
            </a:prstGeom>
            <a:noFill/>
          </p:spPr>
          <p:txBody>
            <a:bodyPr wrap="square" rtlCol="0">
              <a:spAutoFit/>
            </a:bodyPr>
            <a:lstStyle/>
            <a:p>
              <a:r>
                <a:rPr lang="es-ES" sz="1100" b="1" dirty="0" err="1">
                  <a:solidFill>
                    <a:schemeClr val="bg1"/>
                  </a:solidFill>
                </a:rPr>
                <a:t>Poverty</a:t>
              </a:r>
              <a:endParaRPr lang="en-US" sz="1100" b="1" dirty="0">
                <a:solidFill>
                  <a:schemeClr val="bg1"/>
                </a:solidFill>
              </a:endParaRPr>
            </a:p>
          </p:txBody>
        </p:sp>
        <p:sp>
          <p:nvSpPr>
            <p:cNvPr id="49" name="CuadroTexto 48"/>
            <p:cNvSpPr txBox="1"/>
            <p:nvPr/>
          </p:nvSpPr>
          <p:spPr>
            <a:xfrm>
              <a:off x="4561000" y="3829860"/>
              <a:ext cx="946825" cy="261610"/>
            </a:xfrm>
            <a:prstGeom prst="rect">
              <a:avLst/>
            </a:prstGeom>
            <a:noFill/>
          </p:spPr>
          <p:txBody>
            <a:bodyPr wrap="square" rtlCol="0">
              <a:spAutoFit/>
            </a:bodyPr>
            <a:lstStyle/>
            <a:p>
              <a:r>
                <a:rPr lang="es-ES" sz="1100" b="1" dirty="0" err="1">
                  <a:solidFill>
                    <a:schemeClr val="bg1"/>
                  </a:solidFill>
                </a:rPr>
                <a:t>Corruption</a:t>
              </a:r>
              <a:endParaRPr lang="en-US" sz="1100" b="1" dirty="0">
                <a:solidFill>
                  <a:schemeClr val="bg1"/>
                </a:solidFill>
              </a:endParaRPr>
            </a:p>
          </p:txBody>
        </p:sp>
        <p:sp>
          <p:nvSpPr>
            <p:cNvPr id="51" name="CuadroTexto 50"/>
            <p:cNvSpPr txBox="1"/>
            <p:nvPr/>
          </p:nvSpPr>
          <p:spPr>
            <a:xfrm>
              <a:off x="6062848" y="3296951"/>
              <a:ext cx="2118584" cy="261610"/>
            </a:xfrm>
            <a:prstGeom prst="rect">
              <a:avLst/>
            </a:prstGeom>
            <a:noFill/>
          </p:spPr>
          <p:txBody>
            <a:bodyPr wrap="square" rtlCol="0">
              <a:spAutoFit/>
            </a:bodyPr>
            <a:lstStyle/>
            <a:p>
              <a:r>
                <a:rPr lang="es-ES" sz="1100" b="1" dirty="0" err="1">
                  <a:solidFill>
                    <a:schemeClr val="bg1"/>
                  </a:solidFill>
                </a:rPr>
                <a:t>Well</a:t>
              </a:r>
              <a:r>
                <a:rPr lang="es-ES" sz="1100" b="1" dirty="0">
                  <a:solidFill>
                    <a:schemeClr val="bg1"/>
                  </a:solidFill>
                </a:rPr>
                <a:t> </a:t>
              </a:r>
              <a:r>
                <a:rPr lang="es-ES" sz="1100" b="1" dirty="0" err="1">
                  <a:solidFill>
                    <a:schemeClr val="bg1"/>
                  </a:solidFill>
                </a:rPr>
                <a:t>organized</a:t>
              </a:r>
              <a:r>
                <a:rPr lang="es-ES" sz="1100" b="1" dirty="0">
                  <a:solidFill>
                    <a:schemeClr val="bg1"/>
                  </a:solidFill>
                </a:rPr>
                <a:t> </a:t>
              </a:r>
              <a:r>
                <a:rPr lang="es-ES" sz="1100" b="1" dirty="0" err="1">
                  <a:solidFill>
                    <a:schemeClr val="bg1"/>
                  </a:solidFill>
                </a:rPr>
                <a:t>groups</a:t>
              </a:r>
              <a:endParaRPr lang="en-US" sz="1100" b="1" dirty="0">
                <a:solidFill>
                  <a:schemeClr val="bg1"/>
                </a:solidFill>
              </a:endParaRPr>
            </a:p>
          </p:txBody>
        </p:sp>
        <p:sp>
          <p:nvSpPr>
            <p:cNvPr id="52" name="CuadroTexto 51"/>
            <p:cNvSpPr txBox="1"/>
            <p:nvPr/>
          </p:nvSpPr>
          <p:spPr>
            <a:xfrm>
              <a:off x="6077044" y="3805444"/>
              <a:ext cx="2118584" cy="261610"/>
            </a:xfrm>
            <a:prstGeom prst="rect">
              <a:avLst/>
            </a:prstGeom>
            <a:noFill/>
          </p:spPr>
          <p:txBody>
            <a:bodyPr wrap="square" rtlCol="0">
              <a:spAutoFit/>
            </a:bodyPr>
            <a:lstStyle/>
            <a:p>
              <a:r>
                <a:rPr lang="es-ES" sz="1100" b="1" dirty="0" err="1">
                  <a:solidFill>
                    <a:schemeClr val="bg1"/>
                  </a:solidFill>
                </a:rPr>
                <a:t>Raising</a:t>
              </a:r>
              <a:r>
                <a:rPr lang="es-ES" sz="1100" b="1" dirty="0">
                  <a:solidFill>
                    <a:schemeClr val="bg1"/>
                  </a:solidFill>
                </a:rPr>
                <a:t> </a:t>
              </a:r>
              <a:r>
                <a:rPr lang="es-ES" sz="1100" b="1" dirty="0" err="1">
                  <a:solidFill>
                    <a:schemeClr val="bg1"/>
                  </a:solidFill>
                </a:rPr>
                <a:t>demand</a:t>
              </a:r>
              <a:endParaRPr lang="en-US" sz="1100" b="1" dirty="0">
                <a:solidFill>
                  <a:schemeClr val="bg1"/>
                </a:solidFill>
              </a:endParaRPr>
            </a:p>
          </p:txBody>
        </p:sp>
      </p:grpSp>
      <p:grpSp>
        <p:nvGrpSpPr>
          <p:cNvPr id="53" name="Grupo 52"/>
          <p:cNvGrpSpPr/>
          <p:nvPr/>
        </p:nvGrpSpPr>
        <p:grpSpPr>
          <a:xfrm>
            <a:off x="4669230" y="4826284"/>
            <a:ext cx="3257528" cy="793924"/>
            <a:chOff x="1342682" y="2504188"/>
            <a:chExt cx="2061699" cy="1080643"/>
          </a:xfrm>
          <a:solidFill>
            <a:schemeClr val="accent2">
              <a:lumMod val="75000"/>
            </a:schemeClr>
          </a:solidFill>
        </p:grpSpPr>
        <p:sp>
          <p:nvSpPr>
            <p:cNvPr id="54" name="Redondear rectángulo de esquina diagonal 53"/>
            <p:cNvSpPr/>
            <p:nvPr/>
          </p:nvSpPr>
          <p:spPr>
            <a:xfrm>
              <a:off x="1342682" y="2504188"/>
              <a:ext cx="2061699" cy="1080643"/>
            </a:xfrm>
            <a:prstGeom prst="round2Diag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adroTexto 54"/>
            <p:cNvSpPr txBox="1"/>
            <p:nvPr/>
          </p:nvSpPr>
          <p:spPr>
            <a:xfrm>
              <a:off x="1430996" y="2620205"/>
              <a:ext cx="1885071" cy="795962"/>
            </a:xfrm>
            <a:prstGeom prst="rect">
              <a:avLst/>
            </a:prstGeom>
            <a:grpFill/>
            <a:ln>
              <a:solidFill>
                <a:schemeClr val="bg1"/>
              </a:solidFill>
            </a:ln>
          </p:spPr>
          <p:txBody>
            <a:bodyPr wrap="square" rtlCol="0">
              <a:spAutoFit/>
            </a:bodyPr>
            <a:lstStyle/>
            <a:p>
              <a:pPr algn="ctr"/>
              <a:r>
                <a:rPr lang="es-ES" sz="1600" b="1" dirty="0" err="1">
                  <a:solidFill>
                    <a:schemeClr val="bg1"/>
                  </a:solidFill>
                </a:rPr>
                <a:t>Wildlife</a:t>
              </a:r>
              <a:r>
                <a:rPr lang="es-ES" sz="1600" b="1" dirty="0">
                  <a:solidFill>
                    <a:schemeClr val="bg1"/>
                  </a:solidFill>
                </a:rPr>
                <a:t> </a:t>
              </a:r>
              <a:r>
                <a:rPr lang="es-ES" sz="1600" b="1" dirty="0" err="1">
                  <a:solidFill>
                    <a:schemeClr val="bg1"/>
                  </a:solidFill>
                </a:rPr>
                <a:t>trafficking</a:t>
              </a:r>
              <a:r>
                <a:rPr lang="es-ES" sz="1600" b="1" dirty="0">
                  <a:solidFill>
                    <a:schemeClr val="bg1"/>
                  </a:solidFill>
                </a:rPr>
                <a:t> </a:t>
              </a:r>
              <a:r>
                <a:rPr lang="es-ES" sz="1600" b="1" dirty="0" err="1">
                  <a:solidFill>
                    <a:schemeClr val="bg1"/>
                  </a:solidFill>
                </a:rPr>
                <a:t>consequences</a:t>
              </a:r>
              <a:endParaRPr lang="en-US" sz="1600" b="1" dirty="0">
                <a:solidFill>
                  <a:schemeClr val="bg1"/>
                </a:solidFill>
              </a:endParaRPr>
            </a:p>
          </p:txBody>
        </p:sp>
      </p:grpSp>
      <p:sp>
        <p:nvSpPr>
          <p:cNvPr id="56" name="Rectángulo redondeado 55"/>
          <p:cNvSpPr/>
          <p:nvPr/>
        </p:nvSpPr>
        <p:spPr>
          <a:xfrm>
            <a:off x="4526319" y="5659036"/>
            <a:ext cx="3619307" cy="868373"/>
          </a:xfrm>
          <a:prstGeom prst="roundRect">
            <a:avLst/>
          </a:prstGeom>
          <a:solidFill>
            <a:schemeClr val="accent2">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adroTexto 56"/>
          <p:cNvSpPr txBox="1"/>
          <p:nvPr/>
        </p:nvSpPr>
        <p:spPr>
          <a:xfrm>
            <a:off x="4538555" y="5755921"/>
            <a:ext cx="2092077" cy="261610"/>
          </a:xfrm>
          <a:prstGeom prst="rect">
            <a:avLst/>
          </a:prstGeom>
          <a:noFill/>
        </p:spPr>
        <p:txBody>
          <a:bodyPr wrap="square" rtlCol="0">
            <a:spAutoFit/>
          </a:bodyPr>
          <a:lstStyle/>
          <a:p>
            <a:r>
              <a:rPr lang="es-ES" sz="1100" b="1" dirty="0" err="1">
                <a:solidFill>
                  <a:schemeClr val="bg1"/>
                </a:solidFill>
              </a:rPr>
              <a:t>Less</a:t>
            </a:r>
            <a:r>
              <a:rPr lang="es-ES" sz="1100" b="1" dirty="0">
                <a:solidFill>
                  <a:schemeClr val="bg1"/>
                </a:solidFill>
              </a:rPr>
              <a:t> </a:t>
            </a:r>
            <a:r>
              <a:rPr lang="es-ES" sz="1100" b="1" dirty="0" err="1">
                <a:solidFill>
                  <a:schemeClr val="bg1"/>
                </a:solidFill>
              </a:rPr>
              <a:t>biological</a:t>
            </a:r>
            <a:r>
              <a:rPr lang="es-ES" sz="1100" b="1" dirty="0">
                <a:solidFill>
                  <a:schemeClr val="bg1"/>
                </a:solidFill>
              </a:rPr>
              <a:t> </a:t>
            </a:r>
            <a:r>
              <a:rPr lang="es-ES" sz="1100" b="1" dirty="0" err="1">
                <a:solidFill>
                  <a:schemeClr val="bg1"/>
                </a:solidFill>
              </a:rPr>
              <a:t>biodiversity</a:t>
            </a:r>
            <a:endParaRPr lang="en-US" sz="1100" b="1" dirty="0">
              <a:solidFill>
                <a:schemeClr val="bg1"/>
              </a:solidFill>
            </a:endParaRPr>
          </a:p>
        </p:txBody>
      </p:sp>
      <p:sp>
        <p:nvSpPr>
          <p:cNvPr id="58" name="CuadroTexto 57"/>
          <p:cNvSpPr txBox="1"/>
          <p:nvPr/>
        </p:nvSpPr>
        <p:spPr>
          <a:xfrm>
            <a:off x="4533607" y="6010860"/>
            <a:ext cx="1713539" cy="261610"/>
          </a:xfrm>
          <a:prstGeom prst="rect">
            <a:avLst/>
          </a:prstGeom>
          <a:noFill/>
        </p:spPr>
        <p:txBody>
          <a:bodyPr wrap="square" rtlCol="0">
            <a:spAutoFit/>
          </a:bodyPr>
          <a:lstStyle/>
          <a:p>
            <a:r>
              <a:rPr lang="es-ES" sz="1100" b="1" dirty="0" err="1">
                <a:solidFill>
                  <a:schemeClr val="bg1"/>
                </a:solidFill>
              </a:rPr>
              <a:t>Reduction</a:t>
            </a:r>
            <a:r>
              <a:rPr lang="es-ES" sz="1100" b="1" dirty="0">
                <a:solidFill>
                  <a:schemeClr val="bg1"/>
                </a:solidFill>
              </a:rPr>
              <a:t> of </a:t>
            </a:r>
            <a:r>
              <a:rPr lang="es-ES" sz="1100" b="1" dirty="0" err="1">
                <a:solidFill>
                  <a:schemeClr val="bg1"/>
                </a:solidFill>
              </a:rPr>
              <a:t>security</a:t>
            </a:r>
            <a:endParaRPr lang="en-US" sz="1100" b="1" dirty="0">
              <a:solidFill>
                <a:schemeClr val="bg1"/>
              </a:solidFill>
            </a:endParaRPr>
          </a:p>
        </p:txBody>
      </p:sp>
      <p:sp>
        <p:nvSpPr>
          <p:cNvPr id="59" name="CuadroTexto 58"/>
          <p:cNvSpPr txBox="1"/>
          <p:nvPr/>
        </p:nvSpPr>
        <p:spPr>
          <a:xfrm>
            <a:off x="6615248" y="5755921"/>
            <a:ext cx="1877485" cy="261610"/>
          </a:xfrm>
          <a:prstGeom prst="rect">
            <a:avLst/>
          </a:prstGeom>
          <a:noFill/>
        </p:spPr>
        <p:txBody>
          <a:bodyPr wrap="square" rtlCol="0">
            <a:spAutoFit/>
          </a:bodyPr>
          <a:lstStyle/>
          <a:p>
            <a:r>
              <a:rPr lang="es-ES" sz="1100" b="1" dirty="0" err="1">
                <a:solidFill>
                  <a:schemeClr val="bg1"/>
                </a:solidFill>
              </a:rPr>
              <a:t>Poverty</a:t>
            </a:r>
            <a:r>
              <a:rPr lang="es-ES" sz="1100" b="1" dirty="0">
                <a:solidFill>
                  <a:schemeClr val="bg1"/>
                </a:solidFill>
              </a:rPr>
              <a:t> </a:t>
            </a:r>
            <a:r>
              <a:rPr lang="es-ES" sz="1100" b="1" dirty="0" err="1">
                <a:solidFill>
                  <a:schemeClr val="bg1"/>
                </a:solidFill>
              </a:rPr>
              <a:t>increases</a:t>
            </a:r>
            <a:endParaRPr lang="en-US" sz="1100" b="1" dirty="0">
              <a:solidFill>
                <a:schemeClr val="bg1"/>
              </a:solidFill>
            </a:endParaRPr>
          </a:p>
        </p:txBody>
      </p:sp>
      <p:sp>
        <p:nvSpPr>
          <p:cNvPr id="60" name="CuadroTexto 59"/>
          <p:cNvSpPr txBox="1"/>
          <p:nvPr/>
        </p:nvSpPr>
        <p:spPr>
          <a:xfrm>
            <a:off x="6615247" y="6022827"/>
            <a:ext cx="1877485" cy="261610"/>
          </a:xfrm>
          <a:prstGeom prst="rect">
            <a:avLst/>
          </a:prstGeom>
          <a:noFill/>
        </p:spPr>
        <p:txBody>
          <a:bodyPr wrap="square" rtlCol="0">
            <a:spAutoFit/>
          </a:bodyPr>
          <a:lstStyle/>
          <a:p>
            <a:r>
              <a:rPr lang="es-ES" sz="1100" b="1" dirty="0" err="1">
                <a:solidFill>
                  <a:schemeClr val="bg1"/>
                </a:solidFill>
              </a:rPr>
              <a:t>Corruption</a:t>
            </a:r>
            <a:r>
              <a:rPr lang="es-ES" sz="1100" b="1" dirty="0">
                <a:solidFill>
                  <a:schemeClr val="bg1"/>
                </a:solidFill>
              </a:rPr>
              <a:t> </a:t>
            </a:r>
            <a:r>
              <a:rPr lang="es-ES" sz="1100" b="1" dirty="0" err="1">
                <a:solidFill>
                  <a:schemeClr val="bg1"/>
                </a:solidFill>
              </a:rPr>
              <a:t>increases</a:t>
            </a:r>
            <a:endParaRPr lang="en-US" sz="1100" b="1" dirty="0">
              <a:solidFill>
                <a:schemeClr val="bg1"/>
              </a:solidFill>
            </a:endParaRPr>
          </a:p>
        </p:txBody>
      </p:sp>
      <p:grpSp>
        <p:nvGrpSpPr>
          <p:cNvPr id="61" name="Grupo 60"/>
          <p:cNvGrpSpPr/>
          <p:nvPr/>
        </p:nvGrpSpPr>
        <p:grpSpPr>
          <a:xfrm>
            <a:off x="8680294" y="2438575"/>
            <a:ext cx="3072354" cy="638515"/>
            <a:chOff x="1342682" y="2504188"/>
            <a:chExt cx="2061699" cy="1080643"/>
          </a:xfrm>
        </p:grpSpPr>
        <p:sp>
          <p:nvSpPr>
            <p:cNvPr id="62" name="Redondear rectángulo de esquina diagonal 61"/>
            <p:cNvSpPr/>
            <p:nvPr/>
          </p:nvSpPr>
          <p:spPr>
            <a:xfrm>
              <a:off x="1342682" y="2504188"/>
              <a:ext cx="2061699" cy="1080643"/>
            </a:xfrm>
            <a:prstGeom prst="round2DiagRect">
              <a:avLst/>
            </a:prstGeom>
            <a:solidFill>
              <a:srgbClr val="B0D377"/>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uadroTexto 62"/>
            <p:cNvSpPr txBox="1"/>
            <p:nvPr/>
          </p:nvSpPr>
          <p:spPr>
            <a:xfrm>
              <a:off x="1430995" y="2736964"/>
              <a:ext cx="1885071" cy="460820"/>
            </a:xfrm>
            <a:prstGeom prst="rect">
              <a:avLst/>
            </a:prstGeom>
            <a:noFill/>
          </p:spPr>
          <p:txBody>
            <a:bodyPr wrap="square" rtlCol="0">
              <a:spAutoFit/>
            </a:bodyPr>
            <a:lstStyle/>
            <a:p>
              <a:pPr algn="ctr"/>
              <a:r>
                <a:rPr lang="es-ES" sz="1600" b="1" dirty="0" err="1">
                  <a:solidFill>
                    <a:schemeClr val="bg1"/>
                  </a:solidFill>
                </a:rPr>
                <a:t>Improvements</a:t>
              </a:r>
              <a:endParaRPr lang="en-US" sz="1600" b="1" dirty="0">
                <a:solidFill>
                  <a:schemeClr val="bg1"/>
                </a:solidFill>
              </a:endParaRPr>
            </a:p>
          </p:txBody>
        </p:sp>
      </p:grpSp>
      <p:grpSp>
        <p:nvGrpSpPr>
          <p:cNvPr id="64" name="Grupo 63"/>
          <p:cNvGrpSpPr/>
          <p:nvPr/>
        </p:nvGrpSpPr>
        <p:grpSpPr>
          <a:xfrm>
            <a:off x="8803382" y="5475901"/>
            <a:ext cx="2897368" cy="466152"/>
            <a:chOff x="1342682" y="2504188"/>
            <a:chExt cx="2061699" cy="1080643"/>
          </a:xfrm>
          <a:solidFill>
            <a:schemeClr val="accent2">
              <a:lumMod val="75000"/>
            </a:schemeClr>
          </a:solidFill>
        </p:grpSpPr>
        <p:sp>
          <p:nvSpPr>
            <p:cNvPr id="65" name="Redondear rectángulo de esquina diagonal 64"/>
            <p:cNvSpPr/>
            <p:nvPr/>
          </p:nvSpPr>
          <p:spPr>
            <a:xfrm>
              <a:off x="1342682" y="2504188"/>
              <a:ext cx="2061699" cy="1080643"/>
            </a:xfrm>
            <a:prstGeom prst="round2DiagRect">
              <a:avLst/>
            </a:prstGeom>
            <a:grp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uadroTexto 65"/>
            <p:cNvSpPr txBox="1"/>
            <p:nvPr/>
          </p:nvSpPr>
          <p:spPr>
            <a:xfrm>
              <a:off x="1405528" y="2687353"/>
              <a:ext cx="1885071" cy="699755"/>
            </a:xfrm>
            <a:prstGeom prst="rect">
              <a:avLst/>
            </a:prstGeom>
            <a:grpFill/>
            <a:ln>
              <a:solidFill>
                <a:schemeClr val="bg1"/>
              </a:solidFill>
            </a:ln>
          </p:spPr>
          <p:txBody>
            <a:bodyPr wrap="square" rtlCol="0">
              <a:spAutoFit/>
            </a:bodyPr>
            <a:lstStyle/>
            <a:p>
              <a:pPr algn="ctr"/>
              <a:r>
                <a:rPr lang="es-ES" sz="1600" b="1" dirty="0" err="1">
                  <a:solidFill>
                    <a:schemeClr val="bg1"/>
                  </a:solidFill>
                </a:rPr>
                <a:t>Challenges</a:t>
              </a:r>
              <a:endParaRPr lang="es-ES" sz="1600" b="1" dirty="0">
                <a:solidFill>
                  <a:schemeClr val="bg1"/>
                </a:solidFill>
              </a:endParaRPr>
            </a:p>
            <a:p>
              <a:pPr algn="ctr"/>
              <a:endParaRPr lang="en-US" sz="300" b="1" dirty="0">
                <a:solidFill>
                  <a:schemeClr val="bg1"/>
                </a:solidFill>
              </a:endParaRPr>
            </a:p>
          </p:txBody>
        </p:sp>
      </p:grpSp>
      <p:sp>
        <p:nvSpPr>
          <p:cNvPr id="67" name="Rectángulo redondeado 66"/>
          <p:cNvSpPr/>
          <p:nvPr/>
        </p:nvSpPr>
        <p:spPr>
          <a:xfrm>
            <a:off x="8518262" y="3155764"/>
            <a:ext cx="3432567" cy="2155616"/>
          </a:xfrm>
          <a:prstGeom prst="roundRect">
            <a:avLst/>
          </a:prstGeom>
          <a:solidFill>
            <a:srgbClr val="B0D377"/>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 name="Rectángulo redondeado 67"/>
          <p:cNvSpPr/>
          <p:nvPr/>
        </p:nvSpPr>
        <p:spPr>
          <a:xfrm>
            <a:off x="8553304" y="5991187"/>
            <a:ext cx="3397525" cy="530864"/>
          </a:xfrm>
          <a:prstGeom prst="roundRect">
            <a:avLst/>
          </a:prstGeom>
          <a:solidFill>
            <a:schemeClr val="accent2">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8634659" y="3374442"/>
            <a:ext cx="1482886" cy="261610"/>
          </a:xfrm>
          <a:prstGeom prst="rect">
            <a:avLst/>
          </a:prstGeom>
          <a:noFill/>
        </p:spPr>
        <p:txBody>
          <a:bodyPr wrap="square" rtlCol="0">
            <a:spAutoFit/>
          </a:bodyPr>
          <a:lstStyle/>
          <a:p>
            <a:r>
              <a:rPr lang="es-ES" sz="1100" b="1" dirty="0">
                <a:solidFill>
                  <a:schemeClr val="bg1"/>
                </a:solidFill>
              </a:rPr>
              <a:t>CITES – </a:t>
            </a:r>
            <a:r>
              <a:rPr lang="es-ES" sz="1100" b="1" dirty="0" err="1">
                <a:solidFill>
                  <a:schemeClr val="bg1"/>
                </a:solidFill>
              </a:rPr>
              <a:t>CoP</a:t>
            </a:r>
            <a:r>
              <a:rPr lang="es-ES" sz="1100" b="1" dirty="0">
                <a:solidFill>
                  <a:schemeClr val="bg1"/>
                </a:solidFill>
              </a:rPr>
              <a:t> (1975)</a:t>
            </a:r>
            <a:endParaRPr lang="en-US" sz="1100" b="1" dirty="0">
              <a:solidFill>
                <a:schemeClr val="bg1"/>
              </a:solidFill>
            </a:endParaRPr>
          </a:p>
        </p:txBody>
      </p:sp>
      <p:sp>
        <p:nvSpPr>
          <p:cNvPr id="69" name="CuadroTexto 68"/>
          <p:cNvSpPr txBox="1"/>
          <p:nvPr/>
        </p:nvSpPr>
        <p:spPr>
          <a:xfrm>
            <a:off x="5615987" y="6212166"/>
            <a:ext cx="1877485" cy="261610"/>
          </a:xfrm>
          <a:prstGeom prst="rect">
            <a:avLst/>
          </a:prstGeom>
          <a:noFill/>
        </p:spPr>
        <p:txBody>
          <a:bodyPr wrap="square" rtlCol="0">
            <a:spAutoFit/>
          </a:bodyPr>
          <a:lstStyle/>
          <a:p>
            <a:r>
              <a:rPr lang="es-ES" sz="1100" b="1" dirty="0" err="1">
                <a:solidFill>
                  <a:schemeClr val="bg1"/>
                </a:solidFill>
              </a:rPr>
              <a:t>Crime</a:t>
            </a:r>
            <a:r>
              <a:rPr lang="es-ES" sz="1100" b="1" dirty="0">
                <a:solidFill>
                  <a:schemeClr val="bg1"/>
                </a:solidFill>
              </a:rPr>
              <a:t> </a:t>
            </a:r>
            <a:r>
              <a:rPr lang="es-ES" sz="1100" b="1" dirty="0" err="1">
                <a:solidFill>
                  <a:schemeClr val="bg1"/>
                </a:solidFill>
              </a:rPr>
              <a:t>convergence</a:t>
            </a:r>
            <a:endParaRPr lang="en-US" sz="1100" b="1" dirty="0">
              <a:solidFill>
                <a:schemeClr val="bg1"/>
              </a:solidFill>
            </a:endParaRPr>
          </a:p>
        </p:txBody>
      </p:sp>
      <p:sp>
        <p:nvSpPr>
          <p:cNvPr id="70" name="CuadroTexto 69"/>
          <p:cNvSpPr txBox="1"/>
          <p:nvPr/>
        </p:nvSpPr>
        <p:spPr>
          <a:xfrm>
            <a:off x="8632121" y="3612652"/>
            <a:ext cx="1355273" cy="261610"/>
          </a:xfrm>
          <a:prstGeom prst="rect">
            <a:avLst/>
          </a:prstGeom>
          <a:noFill/>
        </p:spPr>
        <p:txBody>
          <a:bodyPr wrap="square" rtlCol="0">
            <a:spAutoFit/>
          </a:bodyPr>
          <a:lstStyle/>
          <a:p>
            <a:r>
              <a:rPr lang="es-ES" sz="1100" b="1" dirty="0">
                <a:solidFill>
                  <a:schemeClr val="bg1"/>
                </a:solidFill>
              </a:rPr>
              <a:t>ICCWC (2010)</a:t>
            </a:r>
            <a:endParaRPr lang="en-US" sz="1100" b="1" dirty="0">
              <a:solidFill>
                <a:schemeClr val="bg1"/>
              </a:solidFill>
            </a:endParaRPr>
          </a:p>
        </p:txBody>
      </p:sp>
      <p:sp>
        <p:nvSpPr>
          <p:cNvPr id="71" name="CuadroTexto 70"/>
          <p:cNvSpPr txBox="1"/>
          <p:nvPr/>
        </p:nvSpPr>
        <p:spPr>
          <a:xfrm>
            <a:off x="8632120" y="3829914"/>
            <a:ext cx="2496221" cy="261610"/>
          </a:xfrm>
          <a:prstGeom prst="rect">
            <a:avLst/>
          </a:prstGeom>
          <a:noFill/>
        </p:spPr>
        <p:txBody>
          <a:bodyPr wrap="square" rtlCol="0">
            <a:spAutoFit/>
          </a:bodyPr>
          <a:lstStyle/>
          <a:p>
            <a:r>
              <a:rPr lang="es-ES" sz="1100" b="1" dirty="0">
                <a:solidFill>
                  <a:schemeClr val="bg1"/>
                </a:solidFill>
              </a:rPr>
              <a:t>UNODC Global </a:t>
            </a:r>
            <a:r>
              <a:rPr lang="es-ES" sz="1100" b="1" dirty="0" err="1">
                <a:solidFill>
                  <a:schemeClr val="bg1"/>
                </a:solidFill>
              </a:rPr>
              <a:t>Programme</a:t>
            </a:r>
            <a:r>
              <a:rPr lang="es-ES" sz="1100" b="1" dirty="0">
                <a:solidFill>
                  <a:schemeClr val="bg1"/>
                </a:solidFill>
              </a:rPr>
              <a:t> (2013)</a:t>
            </a:r>
            <a:endParaRPr lang="en-US" sz="1100" b="1" dirty="0">
              <a:solidFill>
                <a:schemeClr val="bg1"/>
              </a:solidFill>
            </a:endParaRPr>
          </a:p>
        </p:txBody>
      </p:sp>
      <p:sp>
        <p:nvSpPr>
          <p:cNvPr id="72" name="CuadroTexto 71"/>
          <p:cNvSpPr txBox="1"/>
          <p:nvPr/>
        </p:nvSpPr>
        <p:spPr>
          <a:xfrm>
            <a:off x="8643765" y="4041818"/>
            <a:ext cx="1482886" cy="261610"/>
          </a:xfrm>
          <a:prstGeom prst="rect">
            <a:avLst/>
          </a:prstGeom>
          <a:noFill/>
        </p:spPr>
        <p:txBody>
          <a:bodyPr wrap="square" rtlCol="0">
            <a:spAutoFit/>
          </a:bodyPr>
          <a:lstStyle/>
          <a:p>
            <a:r>
              <a:rPr lang="es-ES" sz="1100" b="1" dirty="0">
                <a:solidFill>
                  <a:schemeClr val="bg1"/>
                </a:solidFill>
              </a:rPr>
              <a:t>WCI (2014)</a:t>
            </a:r>
            <a:endParaRPr lang="en-US" sz="1100" b="1" dirty="0">
              <a:solidFill>
                <a:schemeClr val="bg1"/>
              </a:solidFill>
            </a:endParaRPr>
          </a:p>
        </p:txBody>
      </p:sp>
      <p:sp>
        <p:nvSpPr>
          <p:cNvPr id="73" name="CuadroTexto 72"/>
          <p:cNvSpPr txBox="1"/>
          <p:nvPr/>
        </p:nvSpPr>
        <p:spPr>
          <a:xfrm>
            <a:off x="8634659" y="4245074"/>
            <a:ext cx="2878767" cy="261610"/>
          </a:xfrm>
          <a:prstGeom prst="rect">
            <a:avLst/>
          </a:prstGeom>
          <a:noFill/>
        </p:spPr>
        <p:txBody>
          <a:bodyPr wrap="square" rtlCol="0">
            <a:spAutoFit/>
          </a:bodyPr>
          <a:lstStyle/>
          <a:p>
            <a:r>
              <a:rPr lang="es-ES" sz="1100" b="1" dirty="0">
                <a:solidFill>
                  <a:schemeClr val="bg1"/>
                </a:solidFill>
              </a:rPr>
              <a:t>Buckingham Palace </a:t>
            </a:r>
            <a:r>
              <a:rPr lang="es-ES" sz="1100" b="1" dirty="0" err="1">
                <a:solidFill>
                  <a:schemeClr val="bg1"/>
                </a:solidFill>
              </a:rPr>
              <a:t>Declaration</a:t>
            </a:r>
            <a:r>
              <a:rPr lang="es-ES" sz="1100" b="1" dirty="0">
                <a:solidFill>
                  <a:schemeClr val="bg1"/>
                </a:solidFill>
              </a:rPr>
              <a:t> (2016)</a:t>
            </a:r>
            <a:endParaRPr lang="en-US" sz="1100" b="1" dirty="0">
              <a:solidFill>
                <a:schemeClr val="bg1"/>
              </a:solidFill>
            </a:endParaRPr>
          </a:p>
        </p:txBody>
      </p:sp>
      <p:sp>
        <p:nvSpPr>
          <p:cNvPr id="74" name="CuadroTexto 73"/>
          <p:cNvSpPr txBox="1"/>
          <p:nvPr/>
        </p:nvSpPr>
        <p:spPr>
          <a:xfrm>
            <a:off x="10319731" y="3366431"/>
            <a:ext cx="1716284" cy="430887"/>
          </a:xfrm>
          <a:prstGeom prst="rect">
            <a:avLst/>
          </a:prstGeom>
          <a:noFill/>
        </p:spPr>
        <p:txBody>
          <a:bodyPr wrap="square" rtlCol="0">
            <a:spAutoFit/>
          </a:bodyPr>
          <a:lstStyle/>
          <a:p>
            <a:r>
              <a:rPr lang="es-ES" sz="1100" b="1" dirty="0">
                <a:solidFill>
                  <a:schemeClr val="bg1"/>
                </a:solidFill>
              </a:rPr>
              <a:t>UNGA </a:t>
            </a:r>
            <a:r>
              <a:rPr lang="es-ES" sz="1100" b="1" dirty="0" err="1">
                <a:solidFill>
                  <a:schemeClr val="bg1"/>
                </a:solidFill>
              </a:rPr>
              <a:t>Resolution</a:t>
            </a:r>
            <a:r>
              <a:rPr lang="es-ES" sz="1100" b="1" dirty="0">
                <a:solidFill>
                  <a:schemeClr val="bg1"/>
                </a:solidFill>
              </a:rPr>
              <a:t> (2017)</a:t>
            </a:r>
            <a:endParaRPr lang="en-US" sz="1100" b="1" dirty="0">
              <a:solidFill>
                <a:schemeClr val="bg1"/>
              </a:solidFill>
            </a:endParaRPr>
          </a:p>
        </p:txBody>
      </p:sp>
      <p:cxnSp>
        <p:nvCxnSpPr>
          <p:cNvPr id="8" name="Conector recto 7"/>
          <p:cNvCxnSpPr/>
          <p:nvPr/>
        </p:nvCxnSpPr>
        <p:spPr>
          <a:xfrm>
            <a:off x="8703385" y="4531174"/>
            <a:ext cx="3085214" cy="1529"/>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10224002" y="4664119"/>
            <a:ext cx="2179" cy="580625"/>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CuadroTexto 74"/>
          <p:cNvSpPr txBox="1"/>
          <p:nvPr/>
        </p:nvSpPr>
        <p:spPr>
          <a:xfrm>
            <a:off x="8607400" y="4998182"/>
            <a:ext cx="1495661" cy="261610"/>
          </a:xfrm>
          <a:prstGeom prst="rect">
            <a:avLst/>
          </a:prstGeom>
          <a:noFill/>
        </p:spPr>
        <p:txBody>
          <a:bodyPr wrap="square" rtlCol="0">
            <a:spAutoFit/>
          </a:bodyPr>
          <a:lstStyle/>
          <a:p>
            <a:r>
              <a:rPr lang="es-ES" sz="1100" b="1" dirty="0" err="1">
                <a:solidFill>
                  <a:schemeClr val="bg1"/>
                </a:solidFill>
              </a:rPr>
              <a:t>Op</a:t>
            </a:r>
            <a:r>
              <a:rPr lang="es-ES" sz="1100" b="1" dirty="0">
                <a:solidFill>
                  <a:schemeClr val="bg1"/>
                </a:solidFill>
              </a:rPr>
              <a:t>. Cobra III (2015)</a:t>
            </a:r>
            <a:endParaRPr lang="en-US" sz="1100" b="1" dirty="0">
              <a:solidFill>
                <a:schemeClr val="bg1"/>
              </a:solidFill>
            </a:endParaRPr>
          </a:p>
        </p:txBody>
      </p:sp>
      <p:sp>
        <p:nvSpPr>
          <p:cNvPr id="76" name="CuadroTexto 75"/>
          <p:cNvSpPr txBox="1"/>
          <p:nvPr/>
        </p:nvSpPr>
        <p:spPr>
          <a:xfrm>
            <a:off x="8607400" y="4669021"/>
            <a:ext cx="990696" cy="261610"/>
          </a:xfrm>
          <a:prstGeom prst="rect">
            <a:avLst/>
          </a:prstGeom>
          <a:noFill/>
        </p:spPr>
        <p:txBody>
          <a:bodyPr wrap="square" rtlCol="0">
            <a:spAutoFit/>
          </a:bodyPr>
          <a:lstStyle/>
          <a:p>
            <a:r>
              <a:rPr lang="es-ES" sz="1100" b="1" dirty="0">
                <a:solidFill>
                  <a:schemeClr val="bg1"/>
                </a:solidFill>
              </a:rPr>
              <a:t>ECP (2008)</a:t>
            </a:r>
            <a:endParaRPr lang="en-US" sz="1100" b="1" dirty="0">
              <a:solidFill>
                <a:schemeClr val="bg1"/>
              </a:solidFill>
            </a:endParaRPr>
          </a:p>
        </p:txBody>
      </p:sp>
      <p:sp>
        <p:nvSpPr>
          <p:cNvPr id="77" name="CuadroTexto 76"/>
          <p:cNvSpPr txBox="1"/>
          <p:nvPr/>
        </p:nvSpPr>
        <p:spPr>
          <a:xfrm>
            <a:off x="8607400" y="4842418"/>
            <a:ext cx="1061114" cy="261610"/>
          </a:xfrm>
          <a:prstGeom prst="rect">
            <a:avLst/>
          </a:prstGeom>
          <a:noFill/>
        </p:spPr>
        <p:txBody>
          <a:bodyPr wrap="square" rtlCol="0">
            <a:spAutoFit/>
          </a:bodyPr>
          <a:lstStyle/>
          <a:p>
            <a:r>
              <a:rPr lang="es-ES" sz="1100" b="1" dirty="0">
                <a:solidFill>
                  <a:schemeClr val="bg1"/>
                </a:solidFill>
              </a:rPr>
              <a:t>NEST (2012)</a:t>
            </a:r>
            <a:endParaRPr lang="en-US" sz="1100" b="1" dirty="0">
              <a:solidFill>
                <a:schemeClr val="bg1"/>
              </a:solidFill>
            </a:endParaRPr>
          </a:p>
        </p:txBody>
      </p:sp>
      <p:sp>
        <p:nvSpPr>
          <p:cNvPr id="78" name="CuadroTexto 77"/>
          <p:cNvSpPr txBox="1"/>
          <p:nvPr/>
        </p:nvSpPr>
        <p:spPr>
          <a:xfrm>
            <a:off x="10228971" y="4669021"/>
            <a:ext cx="1158859" cy="261610"/>
          </a:xfrm>
          <a:prstGeom prst="rect">
            <a:avLst/>
          </a:prstGeom>
          <a:noFill/>
        </p:spPr>
        <p:txBody>
          <a:bodyPr wrap="square" rtlCol="0">
            <a:spAutoFit/>
          </a:bodyPr>
          <a:lstStyle/>
          <a:p>
            <a:r>
              <a:rPr lang="es-ES" sz="1100" b="1" dirty="0">
                <a:solidFill>
                  <a:schemeClr val="bg1"/>
                </a:solidFill>
              </a:rPr>
              <a:t>SMART (2008)</a:t>
            </a:r>
            <a:endParaRPr lang="en-US" sz="1100" b="1" dirty="0">
              <a:solidFill>
                <a:schemeClr val="bg1"/>
              </a:solidFill>
            </a:endParaRPr>
          </a:p>
        </p:txBody>
      </p:sp>
      <p:sp>
        <p:nvSpPr>
          <p:cNvPr id="79" name="CuadroTexto 78"/>
          <p:cNvSpPr txBox="1"/>
          <p:nvPr/>
        </p:nvSpPr>
        <p:spPr>
          <a:xfrm>
            <a:off x="10228970" y="4834990"/>
            <a:ext cx="1468605" cy="261610"/>
          </a:xfrm>
          <a:prstGeom prst="rect">
            <a:avLst/>
          </a:prstGeom>
          <a:noFill/>
        </p:spPr>
        <p:txBody>
          <a:bodyPr wrap="square" rtlCol="0">
            <a:spAutoFit/>
          </a:bodyPr>
          <a:lstStyle/>
          <a:p>
            <a:r>
              <a:rPr lang="es-ES" sz="1100" b="1" dirty="0">
                <a:solidFill>
                  <a:schemeClr val="bg1"/>
                </a:solidFill>
              </a:rPr>
              <a:t>ENVIRONET (2009)</a:t>
            </a:r>
            <a:endParaRPr lang="en-US" sz="1100" b="1" dirty="0">
              <a:solidFill>
                <a:schemeClr val="bg1"/>
              </a:solidFill>
            </a:endParaRPr>
          </a:p>
        </p:txBody>
      </p:sp>
      <p:sp>
        <p:nvSpPr>
          <p:cNvPr id="80" name="CuadroTexto 79"/>
          <p:cNvSpPr txBox="1"/>
          <p:nvPr/>
        </p:nvSpPr>
        <p:spPr>
          <a:xfrm>
            <a:off x="10245992" y="5026039"/>
            <a:ext cx="1468605" cy="261610"/>
          </a:xfrm>
          <a:prstGeom prst="rect">
            <a:avLst/>
          </a:prstGeom>
          <a:noFill/>
        </p:spPr>
        <p:txBody>
          <a:bodyPr wrap="square" rtlCol="0">
            <a:spAutoFit/>
          </a:bodyPr>
          <a:lstStyle/>
          <a:p>
            <a:r>
              <a:rPr lang="es-ES" sz="1100" b="1" dirty="0">
                <a:solidFill>
                  <a:schemeClr val="bg1"/>
                </a:solidFill>
              </a:rPr>
              <a:t>SHERLOC </a:t>
            </a:r>
            <a:endParaRPr lang="en-US" sz="1100" b="1" dirty="0">
              <a:solidFill>
                <a:schemeClr val="bg1"/>
              </a:solidFill>
            </a:endParaRPr>
          </a:p>
        </p:txBody>
      </p:sp>
      <p:sp>
        <p:nvSpPr>
          <p:cNvPr id="81" name="CuadroTexto 80"/>
          <p:cNvSpPr txBox="1"/>
          <p:nvPr/>
        </p:nvSpPr>
        <p:spPr>
          <a:xfrm>
            <a:off x="8591897" y="6036387"/>
            <a:ext cx="1877485" cy="261610"/>
          </a:xfrm>
          <a:prstGeom prst="rect">
            <a:avLst/>
          </a:prstGeom>
          <a:noFill/>
        </p:spPr>
        <p:txBody>
          <a:bodyPr wrap="square" rtlCol="0">
            <a:spAutoFit/>
          </a:bodyPr>
          <a:lstStyle/>
          <a:p>
            <a:r>
              <a:rPr lang="es-ES" sz="1100" b="1" dirty="0">
                <a:solidFill>
                  <a:schemeClr val="bg1"/>
                </a:solidFill>
              </a:rPr>
              <a:t>INFORMATIONAL GAP</a:t>
            </a:r>
            <a:endParaRPr lang="en-US" sz="1100" b="1" dirty="0">
              <a:solidFill>
                <a:schemeClr val="bg1"/>
              </a:solidFill>
            </a:endParaRPr>
          </a:p>
        </p:txBody>
      </p:sp>
      <p:sp>
        <p:nvSpPr>
          <p:cNvPr id="83" name="CuadroTexto 82"/>
          <p:cNvSpPr txBox="1"/>
          <p:nvPr/>
        </p:nvSpPr>
        <p:spPr>
          <a:xfrm>
            <a:off x="8599185" y="6208854"/>
            <a:ext cx="1877485" cy="261610"/>
          </a:xfrm>
          <a:prstGeom prst="rect">
            <a:avLst/>
          </a:prstGeom>
          <a:noFill/>
        </p:spPr>
        <p:txBody>
          <a:bodyPr wrap="square" rtlCol="0">
            <a:spAutoFit/>
          </a:bodyPr>
          <a:lstStyle/>
          <a:p>
            <a:r>
              <a:rPr lang="es-ES" sz="1100" b="1" dirty="0">
                <a:solidFill>
                  <a:schemeClr val="bg1"/>
                </a:solidFill>
              </a:rPr>
              <a:t>LEGISLATION GAP</a:t>
            </a:r>
            <a:endParaRPr lang="en-US" sz="1100" b="1" dirty="0">
              <a:solidFill>
                <a:schemeClr val="bg1"/>
              </a:solidFill>
            </a:endParaRPr>
          </a:p>
        </p:txBody>
      </p:sp>
      <p:sp>
        <p:nvSpPr>
          <p:cNvPr id="84" name="CuadroTexto 83"/>
          <p:cNvSpPr txBox="1"/>
          <p:nvPr/>
        </p:nvSpPr>
        <p:spPr>
          <a:xfrm>
            <a:off x="10316326" y="6036387"/>
            <a:ext cx="1877485" cy="261610"/>
          </a:xfrm>
          <a:prstGeom prst="rect">
            <a:avLst/>
          </a:prstGeom>
          <a:noFill/>
        </p:spPr>
        <p:txBody>
          <a:bodyPr wrap="square" rtlCol="0">
            <a:spAutoFit/>
          </a:bodyPr>
          <a:lstStyle/>
          <a:p>
            <a:r>
              <a:rPr lang="es-ES" sz="1100" b="1" dirty="0">
                <a:solidFill>
                  <a:schemeClr val="bg1"/>
                </a:solidFill>
              </a:rPr>
              <a:t>OPERATIONAL GAP</a:t>
            </a:r>
            <a:endParaRPr lang="en-US" sz="1100" b="1" dirty="0">
              <a:solidFill>
                <a:schemeClr val="bg1"/>
              </a:solidFill>
            </a:endParaRPr>
          </a:p>
        </p:txBody>
      </p:sp>
      <p:sp>
        <p:nvSpPr>
          <p:cNvPr id="13" name="CuadroTexto 12"/>
          <p:cNvSpPr txBox="1"/>
          <p:nvPr/>
        </p:nvSpPr>
        <p:spPr>
          <a:xfrm>
            <a:off x="8992559" y="4509659"/>
            <a:ext cx="1351909" cy="261610"/>
          </a:xfrm>
          <a:prstGeom prst="rect">
            <a:avLst/>
          </a:prstGeom>
          <a:noFill/>
        </p:spPr>
        <p:txBody>
          <a:bodyPr wrap="square" rtlCol="0">
            <a:spAutoFit/>
          </a:bodyPr>
          <a:lstStyle/>
          <a:p>
            <a:r>
              <a:rPr lang="es-ES" sz="1100" dirty="0">
                <a:solidFill>
                  <a:schemeClr val="accent2">
                    <a:lumMod val="50000"/>
                  </a:schemeClr>
                </a:solidFill>
              </a:rPr>
              <a:t>SECURITY</a:t>
            </a:r>
            <a:endParaRPr lang="en-US" dirty="0">
              <a:solidFill>
                <a:schemeClr val="accent2">
                  <a:lumMod val="50000"/>
                </a:schemeClr>
              </a:solidFill>
            </a:endParaRPr>
          </a:p>
        </p:txBody>
      </p:sp>
      <p:sp>
        <p:nvSpPr>
          <p:cNvPr id="85" name="CuadroTexto 84"/>
          <p:cNvSpPr txBox="1"/>
          <p:nvPr/>
        </p:nvSpPr>
        <p:spPr>
          <a:xfrm>
            <a:off x="10517805" y="4498711"/>
            <a:ext cx="1351909" cy="261610"/>
          </a:xfrm>
          <a:prstGeom prst="rect">
            <a:avLst/>
          </a:prstGeom>
          <a:noFill/>
        </p:spPr>
        <p:txBody>
          <a:bodyPr wrap="square" rtlCol="0">
            <a:spAutoFit/>
          </a:bodyPr>
          <a:lstStyle/>
          <a:p>
            <a:r>
              <a:rPr lang="es-ES" sz="1100" dirty="0">
                <a:solidFill>
                  <a:schemeClr val="accent2">
                    <a:lumMod val="50000"/>
                  </a:schemeClr>
                </a:solidFill>
              </a:rPr>
              <a:t>TECHNOLOGY</a:t>
            </a:r>
            <a:endParaRPr lang="en-US" dirty="0">
              <a:solidFill>
                <a:schemeClr val="accent2">
                  <a:lumMod val="50000"/>
                </a:schemeClr>
              </a:solidFill>
            </a:endParaRPr>
          </a:p>
        </p:txBody>
      </p:sp>
      <p:sp>
        <p:nvSpPr>
          <p:cNvPr id="86" name="CuadroTexto 85"/>
          <p:cNvSpPr txBox="1"/>
          <p:nvPr/>
        </p:nvSpPr>
        <p:spPr>
          <a:xfrm>
            <a:off x="9751335" y="3150789"/>
            <a:ext cx="1351909" cy="261610"/>
          </a:xfrm>
          <a:prstGeom prst="rect">
            <a:avLst/>
          </a:prstGeom>
          <a:noFill/>
        </p:spPr>
        <p:txBody>
          <a:bodyPr wrap="square" rtlCol="0">
            <a:spAutoFit/>
          </a:bodyPr>
          <a:lstStyle/>
          <a:p>
            <a:r>
              <a:rPr lang="es-ES" sz="1100" dirty="0">
                <a:solidFill>
                  <a:schemeClr val="accent2">
                    <a:lumMod val="50000"/>
                  </a:schemeClr>
                </a:solidFill>
              </a:rPr>
              <a:t>LEGISLATION</a:t>
            </a:r>
            <a:endParaRPr lang="en-US" dirty="0">
              <a:solidFill>
                <a:schemeClr val="accent2">
                  <a:lumMod val="50000"/>
                </a:schemeClr>
              </a:solidFill>
            </a:endParaRPr>
          </a:p>
        </p:txBody>
      </p:sp>
      <p:sp>
        <p:nvSpPr>
          <p:cNvPr id="88" name="CuadroTexto 87"/>
          <p:cNvSpPr txBox="1"/>
          <p:nvPr/>
        </p:nvSpPr>
        <p:spPr>
          <a:xfrm>
            <a:off x="1136705" y="5223246"/>
            <a:ext cx="2357121" cy="261610"/>
          </a:xfrm>
          <a:prstGeom prst="rect">
            <a:avLst/>
          </a:prstGeom>
          <a:noFill/>
        </p:spPr>
        <p:txBody>
          <a:bodyPr wrap="square" rtlCol="0">
            <a:spAutoFit/>
          </a:bodyPr>
          <a:lstStyle/>
          <a:p>
            <a:r>
              <a:rPr lang="es-ES" sz="1100" b="1" dirty="0" err="1">
                <a:solidFill>
                  <a:schemeClr val="bg1"/>
                </a:solidFill>
              </a:rPr>
              <a:t>Remain</a:t>
            </a:r>
            <a:r>
              <a:rPr lang="es-ES" sz="1100" b="1" dirty="0">
                <a:solidFill>
                  <a:schemeClr val="bg1"/>
                </a:solidFill>
              </a:rPr>
              <a:t>: 400 </a:t>
            </a:r>
            <a:r>
              <a:rPr lang="es-ES" sz="1100" b="1" dirty="0" err="1">
                <a:solidFill>
                  <a:schemeClr val="bg1"/>
                </a:solidFill>
              </a:rPr>
              <a:t>African</a:t>
            </a:r>
            <a:r>
              <a:rPr lang="es-ES" sz="1100" b="1" dirty="0">
                <a:solidFill>
                  <a:schemeClr val="bg1"/>
                </a:solidFill>
              </a:rPr>
              <a:t> &amp; 400 </a:t>
            </a:r>
            <a:r>
              <a:rPr lang="es-ES" sz="1100" b="1" dirty="0" err="1">
                <a:solidFill>
                  <a:schemeClr val="bg1"/>
                </a:solidFill>
              </a:rPr>
              <a:t>Asian</a:t>
            </a:r>
            <a:endParaRPr lang="en-US" sz="1100" b="1" dirty="0">
              <a:solidFill>
                <a:schemeClr val="bg1"/>
              </a:solidFill>
            </a:endParaRPr>
          </a:p>
        </p:txBody>
      </p:sp>
      <p:pic>
        <p:nvPicPr>
          <p:cNvPr id="82" name="Picture 81">
            <a:extLst>
              <a:ext uri="{FF2B5EF4-FFF2-40B4-BE49-F238E27FC236}">
                <a16:creationId xmlns:a16="http://schemas.microsoft.com/office/drawing/2014/main" id="{34FCF5AB-B753-4B3B-88A8-D324B0CEF17D}"/>
              </a:ext>
            </a:extLst>
          </p:cNvPr>
          <p:cNvPicPr>
            <a:picLocks noChangeAspect="1"/>
          </p:cNvPicPr>
          <p:nvPr/>
        </p:nvPicPr>
        <p:blipFill>
          <a:blip r:embed="rId8"/>
          <a:stretch>
            <a:fillRect/>
          </a:stretch>
        </p:blipFill>
        <p:spPr>
          <a:xfrm>
            <a:off x="0" y="6248400"/>
            <a:ext cx="609600" cy="609600"/>
          </a:xfrm>
          <a:prstGeom prst="rect">
            <a:avLst/>
          </a:prstGeom>
        </p:spPr>
      </p:pic>
      <p:sp>
        <p:nvSpPr>
          <p:cNvPr id="87" name="TextBox 86">
            <a:extLst>
              <a:ext uri="{FF2B5EF4-FFF2-40B4-BE49-F238E27FC236}">
                <a16:creationId xmlns:a16="http://schemas.microsoft.com/office/drawing/2014/main" id="{898602E5-3406-4DAD-8E64-35ACAE8719D9}"/>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9"/>
              </a:rPr>
              <a:t>www.2createffects.co.uk</a:t>
            </a:r>
            <a:r>
              <a:rPr lang="en-GB" sz="1100" dirty="0"/>
              <a:t> </a:t>
            </a:r>
          </a:p>
        </p:txBody>
      </p:sp>
    </p:spTree>
    <p:extLst>
      <p:ext uri="{BB962C8B-B14F-4D97-AF65-F5344CB8AC3E}">
        <p14:creationId xmlns:p14="http://schemas.microsoft.com/office/powerpoint/2010/main" val="426151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txBox="1">
            <a:spLocks/>
          </p:cNvSpPr>
          <p:nvPr/>
        </p:nvSpPr>
        <p:spPr>
          <a:xfrm>
            <a:off x="524373" y="455672"/>
            <a:ext cx="9501369"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5.2 </a:t>
            </a:r>
            <a:r>
              <a:rPr lang="es-ES_tradnl" sz="4000" b="1" dirty="0" err="1">
                <a:solidFill>
                  <a:schemeClr val="tx1">
                    <a:lumMod val="75000"/>
                    <a:lumOff val="25000"/>
                  </a:schemeClr>
                </a:solidFill>
              </a:rPr>
              <a:t>State</a:t>
            </a:r>
            <a:r>
              <a:rPr lang="es-ES_tradnl" sz="4000" b="1" dirty="0">
                <a:solidFill>
                  <a:schemeClr val="tx1">
                    <a:lumMod val="75000"/>
                    <a:lumOff val="25000"/>
                  </a:schemeClr>
                </a:solidFill>
              </a:rPr>
              <a:t> of </a:t>
            </a:r>
            <a:r>
              <a:rPr lang="es-ES_tradnl" sz="4000" b="1" dirty="0" err="1">
                <a:solidFill>
                  <a:schemeClr val="tx1">
                    <a:lumMod val="75000"/>
                    <a:lumOff val="25000"/>
                  </a:schemeClr>
                </a:solidFill>
              </a:rPr>
              <a:t>the</a:t>
            </a:r>
            <a:r>
              <a:rPr lang="es-ES_tradnl" sz="4000" b="1" dirty="0">
                <a:solidFill>
                  <a:schemeClr val="tx1">
                    <a:lumMod val="75000"/>
                    <a:lumOff val="25000"/>
                  </a:schemeClr>
                </a:solidFill>
              </a:rPr>
              <a:t> art – </a:t>
            </a:r>
            <a:r>
              <a:rPr lang="es-ES_tradnl" sz="4000" b="1" dirty="0" err="1">
                <a:solidFill>
                  <a:schemeClr val="tx1">
                    <a:lumMod val="75000"/>
                    <a:lumOff val="25000"/>
                  </a:schemeClr>
                </a:solidFill>
              </a:rPr>
              <a:t>Law</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enforcement</a:t>
            </a:r>
            <a:r>
              <a:rPr lang="es-ES_tradnl" sz="4000" b="1" dirty="0">
                <a:solidFill>
                  <a:schemeClr val="tx1">
                    <a:lumMod val="75000"/>
                    <a:lumOff val="25000"/>
                  </a:schemeClr>
                </a:solidFill>
              </a:rPr>
              <a:t> agencies and </a:t>
            </a:r>
            <a:r>
              <a:rPr lang="es-ES_tradnl" sz="4000" b="1" dirty="0" err="1">
                <a:solidFill>
                  <a:schemeClr val="tx1">
                    <a:lumMod val="75000"/>
                    <a:lumOff val="25000"/>
                  </a:schemeClr>
                </a:solidFill>
              </a:rPr>
              <a:t>NGOs</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dynamics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626441557"/>
              </p:ext>
            </p:extLst>
          </p:nvPr>
        </p:nvGraphicFramePr>
        <p:xfrm>
          <a:off x="737285" y="2820758"/>
          <a:ext cx="10770491" cy="2974561"/>
        </p:xfrm>
        <a:graphic>
          <a:graphicData uri="http://schemas.openxmlformats.org/drawingml/2006/table">
            <a:tbl>
              <a:tblPr firstRow="1" bandRow="1">
                <a:tableStyleId>{5C22544A-7EE6-4342-B048-85BDC9FD1C3A}</a:tableStyleId>
              </a:tblPr>
              <a:tblGrid>
                <a:gridCol w="2231143">
                  <a:extLst>
                    <a:ext uri="{9D8B030D-6E8A-4147-A177-3AD203B41FA5}">
                      <a16:colId xmlns:a16="http://schemas.microsoft.com/office/drawing/2014/main" val="20000"/>
                    </a:ext>
                  </a:extLst>
                </a:gridCol>
                <a:gridCol w="4365982">
                  <a:extLst>
                    <a:ext uri="{9D8B030D-6E8A-4147-A177-3AD203B41FA5}">
                      <a16:colId xmlns:a16="http://schemas.microsoft.com/office/drawing/2014/main" val="20001"/>
                    </a:ext>
                  </a:extLst>
                </a:gridCol>
                <a:gridCol w="4173366">
                  <a:extLst>
                    <a:ext uri="{9D8B030D-6E8A-4147-A177-3AD203B41FA5}">
                      <a16:colId xmlns:a16="http://schemas.microsoft.com/office/drawing/2014/main" val="20002"/>
                    </a:ext>
                  </a:extLst>
                </a:gridCol>
              </a:tblGrid>
              <a:tr h="401076">
                <a:tc>
                  <a:txBody>
                    <a:bodyPr/>
                    <a:lstStyle/>
                    <a:p>
                      <a:endParaRPr lang="es-ES_tradnl" dirty="0"/>
                    </a:p>
                  </a:txBody>
                  <a:tcPr/>
                </a:tc>
                <a:tc>
                  <a:txBody>
                    <a:bodyPr/>
                    <a:lstStyle/>
                    <a:p>
                      <a:pPr algn="ctr"/>
                      <a:r>
                        <a:rPr lang="es-ES_tradnl" dirty="0"/>
                        <a:t>POSITIVE</a:t>
                      </a:r>
                      <a:r>
                        <a:rPr lang="es-ES_tradnl" baseline="0" dirty="0"/>
                        <a:t> </a:t>
                      </a:r>
                      <a:r>
                        <a:rPr lang="es-ES_tradnl" dirty="0"/>
                        <a:t>ASPECTS</a:t>
                      </a:r>
                    </a:p>
                  </a:txBody>
                  <a:tcPr/>
                </a:tc>
                <a:tc>
                  <a:txBody>
                    <a:bodyPr/>
                    <a:lstStyle/>
                    <a:p>
                      <a:pPr algn="ctr"/>
                      <a:r>
                        <a:rPr lang="es-ES_tradnl" dirty="0"/>
                        <a:t>NEGATIVE ASPECTS</a:t>
                      </a:r>
                    </a:p>
                  </a:txBody>
                  <a:tcPr>
                    <a:solidFill>
                      <a:srgbClr val="C00000"/>
                    </a:solidFill>
                  </a:tcPr>
                </a:tc>
                <a:extLst>
                  <a:ext uri="{0D108BD9-81ED-4DB2-BD59-A6C34878D82A}">
                    <a16:rowId xmlns:a16="http://schemas.microsoft.com/office/drawing/2014/main" val="10000"/>
                  </a:ext>
                </a:extLst>
              </a:tr>
              <a:tr h="1419854">
                <a:tc>
                  <a:txBody>
                    <a:bodyPr/>
                    <a:lstStyle/>
                    <a:p>
                      <a:pPr algn="ctr"/>
                      <a:endParaRPr lang="es-ES_tradnl" sz="1600" b="1" dirty="0"/>
                    </a:p>
                    <a:p>
                      <a:pPr algn="ctr"/>
                      <a:endParaRPr lang="es-ES_tradnl" sz="1600" b="1" dirty="0"/>
                    </a:p>
                    <a:p>
                      <a:pPr algn="ctr"/>
                      <a:r>
                        <a:rPr lang="es-ES_tradnl" sz="1600" b="1" dirty="0" err="1"/>
                        <a:t>NGOs</a:t>
                      </a:r>
                      <a:endParaRPr lang="es-ES_tradnl" sz="1600" b="1" dirty="0"/>
                    </a:p>
                  </a:txBody>
                  <a:tcPr/>
                </a:tc>
                <a:tc>
                  <a:txBody>
                    <a:bodyPr/>
                    <a:lstStyle/>
                    <a:p>
                      <a:pPr marL="285750" indent="-285750">
                        <a:buFont typeface="Arial" charset="0"/>
                        <a:buChar char="•"/>
                        <a:tabLst/>
                      </a:pPr>
                      <a:r>
                        <a:rPr lang="es-ES_tradnl" sz="1600" baseline="0" dirty="0" err="1"/>
                        <a:t>Greater</a:t>
                      </a:r>
                      <a:r>
                        <a:rPr lang="es-ES_tradnl" sz="1600" baseline="0" dirty="0"/>
                        <a:t> </a:t>
                      </a:r>
                      <a:r>
                        <a:rPr lang="es-ES_tradnl" sz="1600" baseline="0" dirty="0" err="1"/>
                        <a:t>engagement</a:t>
                      </a:r>
                      <a:r>
                        <a:rPr lang="es-ES_tradnl" sz="1600" baseline="0" dirty="0"/>
                        <a:t> </a:t>
                      </a:r>
                    </a:p>
                    <a:p>
                      <a:pPr marL="285750" indent="-285750">
                        <a:buFont typeface="Arial" charset="0"/>
                        <a:buChar char="•"/>
                        <a:tabLst/>
                      </a:pPr>
                      <a:r>
                        <a:rPr lang="es-ES_tradnl" sz="1600" baseline="0" dirty="0" err="1"/>
                        <a:t>Higher</a:t>
                      </a:r>
                      <a:r>
                        <a:rPr lang="es-ES_tradnl" sz="1600" baseline="0" dirty="0"/>
                        <a:t> </a:t>
                      </a:r>
                      <a:r>
                        <a:rPr lang="es-ES_tradnl" sz="1600" baseline="0" dirty="0" err="1"/>
                        <a:t>quantity</a:t>
                      </a:r>
                      <a:r>
                        <a:rPr lang="es-ES_tradnl" sz="1600" baseline="0" dirty="0"/>
                        <a:t> of data and </a:t>
                      </a:r>
                      <a:r>
                        <a:rPr lang="es-ES_tradnl" sz="1600" baseline="0" dirty="0" err="1"/>
                        <a:t>contacts</a:t>
                      </a:r>
                      <a:endParaRPr lang="es-ES_tradnl" sz="1600" baseline="0" dirty="0"/>
                    </a:p>
                    <a:p>
                      <a:pPr marL="285750" indent="-285750">
                        <a:buFont typeface="Arial" charset="0"/>
                        <a:buChar char="•"/>
                        <a:tabLst/>
                      </a:pPr>
                      <a:r>
                        <a:rPr lang="es-ES_tradnl" sz="1600" baseline="0" dirty="0" err="1"/>
                        <a:t>Exert</a:t>
                      </a:r>
                      <a:r>
                        <a:rPr lang="es-ES_tradnl" sz="1600" baseline="0" dirty="0"/>
                        <a:t> </a:t>
                      </a:r>
                      <a:r>
                        <a:rPr lang="es-ES_tradnl" sz="1600" baseline="0" dirty="0" err="1"/>
                        <a:t>pressure</a:t>
                      </a:r>
                      <a:r>
                        <a:rPr lang="es-ES_tradnl" sz="1600" baseline="0" dirty="0"/>
                        <a:t> </a:t>
                      </a:r>
                      <a:r>
                        <a:rPr lang="mr-IN" sz="1600" baseline="0" dirty="0"/>
                        <a:t>–</a:t>
                      </a:r>
                      <a:r>
                        <a:rPr lang="es-ES_tradnl" sz="1600" baseline="0" dirty="0"/>
                        <a:t> legal </a:t>
                      </a:r>
                      <a:r>
                        <a:rPr lang="es-ES_tradnl" sz="1600" baseline="0" dirty="0" err="1"/>
                        <a:t>terms</a:t>
                      </a:r>
                      <a:endParaRPr lang="es-ES_tradnl" sz="1600" baseline="0" dirty="0"/>
                    </a:p>
                    <a:p>
                      <a:pPr marL="285750" indent="-285750">
                        <a:buFont typeface="Arial" charset="0"/>
                        <a:buChar char="•"/>
                        <a:tabLst/>
                      </a:pPr>
                      <a:r>
                        <a:rPr lang="es-ES_tradnl" sz="1600" baseline="0" dirty="0" err="1"/>
                        <a:t>Camouflage</a:t>
                      </a:r>
                      <a:r>
                        <a:rPr lang="es-ES_tradnl" sz="1600" baseline="0" dirty="0"/>
                        <a:t> </a:t>
                      </a:r>
                      <a:r>
                        <a:rPr lang="es-ES_tradnl" sz="1600" baseline="0" dirty="0" err="1"/>
                        <a:t>themselves</a:t>
                      </a:r>
                      <a:r>
                        <a:rPr lang="es-ES_tradnl" sz="1600" baseline="0" dirty="0"/>
                        <a:t> - </a:t>
                      </a:r>
                      <a:r>
                        <a:rPr lang="es-ES_tradnl" sz="1600" baseline="0" dirty="0" err="1"/>
                        <a:t>limits</a:t>
                      </a:r>
                      <a:endParaRPr lang="es-ES_tradnl" sz="1600" baseline="0" dirty="0"/>
                    </a:p>
                  </a:txBody>
                  <a:tcPr/>
                </a:tc>
                <a:tc>
                  <a:txBody>
                    <a:bodyPr/>
                    <a:lstStyle/>
                    <a:p>
                      <a:pPr marL="285750" indent="-285750">
                        <a:buFont typeface="Arial" charset="0"/>
                        <a:buChar char="•"/>
                      </a:pPr>
                      <a:r>
                        <a:rPr lang="es-ES_tradnl" sz="1600" dirty="0" err="1"/>
                        <a:t>Complex</a:t>
                      </a:r>
                      <a:r>
                        <a:rPr lang="es-ES_tradnl" sz="1600" baseline="0" dirty="0"/>
                        <a:t> </a:t>
                      </a:r>
                      <a:r>
                        <a:rPr lang="es-ES_tradnl" sz="1600" baseline="0" dirty="0" err="1"/>
                        <a:t>classification</a:t>
                      </a:r>
                      <a:endParaRPr lang="es-ES_tradnl" sz="1600" baseline="0" dirty="0"/>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s-ES_tradnl" sz="1600" baseline="0" dirty="0" err="1"/>
                        <a:t>Lack</a:t>
                      </a:r>
                      <a:r>
                        <a:rPr lang="es-ES_tradnl" sz="1600" baseline="0" dirty="0"/>
                        <a:t> of </a:t>
                      </a:r>
                      <a:r>
                        <a:rPr lang="es-ES_tradnl" sz="1600" baseline="0" dirty="0" err="1"/>
                        <a:t>intelligence</a:t>
                      </a:r>
                      <a:r>
                        <a:rPr lang="es-ES_tradnl" sz="1600" baseline="0" dirty="0"/>
                        <a:t> </a:t>
                      </a:r>
                      <a:r>
                        <a:rPr lang="es-ES_tradnl" sz="1600" baseline="0" dirty="0" err="1"/>
                        <a:t>knowledge</a:t>
                      </a:r>
                      <a:endParaRPr lang="es-ES_tradnl" sz="1600" baseline="0" dirty="0"/>
                    </a:p>
                    <a:p>
                      <a:pPr marL="285750" indent="-285750">
                        <a:buFont typeface="Arial" charset="0"/>
                        <a:buChar char="•"/>
                      </a:pPr>
                      <a:r>
                        <a:rPr lang="es-ES_tradnl" sz="1600" baseline="0" dirty="0" err="1"/>
                        <a:t>Hinder</a:t>
                      </a:r>
                      <a:r>
                        <a:rPr lang="es-ES_tradnl" sz="1600" baseline="0" dirty="0"/>
                        <a:t> </a:t>
                      </a:r>
                      <a:r>
                        <a:rPr lang="es-ES_tradnl" sz="1600" baseline="0" dirty="0" err="1"/>
                        <a:t>law</a:t>
                      </a:r>
                      <a:r>
                        <a:rPr lang="es-ES_tradnl" sz="1600" baseline="0" dirty="0"/>
                        <a:t> </a:t>
                      </a:r>
                      <a:r>
                        <a:rPr lang="es-ES_tradnl" sz="1600" baseline="0" dirty="0" err="1"/>
                        <a:t>enforcement</a:t>
                      </a:r>
                      <a:r>
                        <a:rPr lang="es-ES_tradnl" sz="1600" baseline="0" dirty="0"/>
                        <a:t> </a:t>
                      </a:r>
                      <a:r>
                        <a:rPr lang="es-ES_tradnl" sz="1600" baseline="0" dirty="0" err="1"/>
                        <a:t>operations</a:t>
                      </a:r>
                      <a:endParaRPr lang="es-ES_tradnl" sz="1600" baseline="0" dirty="0"/>
                    </a:p>
                    <a:p>
                      <a:pPr marL="285750" indent="-285750">
                        <a:buFont typeface="Arial" charset="0"/>
                        <a:buChar char="•"/>
                      </a:pPr>
                      <a:r>
                        <a:rPr lang="es-ES_tradnl" sz="1600" baseline="0" dirty="0" err="1"/>
                        <a:t>Illegal</a:t>
                      </a:r>
                      <a:r>
                        <a:rPr lang="es-ES_tradnl" sz="1600" baseline="0" dirty="0"/>
                        <a:t> </a:t>
                      </a:r>
                      <a:r>
                        <a:rPr lang="es-ES_tradnl" sz="1600" baseline="0" dirty="0" err="1"/>
                        <a:t>actions</a:t>
                      </a:r>
                      <a:r>
                        <a:rPr lang="es-ES_tradnl" sz="1600" baseline="0" dirty="0"/>
                        <a:t> (</a:t>
                      </a:r>
                      <a:r>
                        <a:rPr lang="es-ES_tradnl" sz="1600" baseline="0" dirty="0" err="1"/>
                        <a:t>without</a:t>
                      </a:r>
                      <a:r>
                        <a:rPr lang="es-ES_tradnl" sz="1600" baseline="0" dirty="0"/>
                        <a:t> </a:t>
                      </a:r>
                      <a:r>
                        <a:rPr lang="es-ES_tradnl" sz="1600" baseline="0" dirty="0" err="1"/>
                        <a:t>generalizing</a:t>
                      </a:r>
                      <a:r>
                        <a:rPr lang="es-ES_tradnl" sz="1600" baseline="0" dirty="0"/>
                        <a:t>)</a:t>
                      </a:r>
                    </a:p>
                  </a:txBody>
                  <a:tcPr>
                    <a:solidFill>
                      <a:schemeClr val="accent5">
                        <a:lumMod val="40000"/>
                        <a:lumOff val="60000"/>
                      </a:schemeClr>
                    </a:solidFill>
                  </a:tcPr>
                </a:tc>
                <a:extLst>
                  <a:ext uri="{0D108BD9-81ED-4DB2-BD59-A6C34878D82A}">
                    <a16:rowId xmlns:a16="http://schemas.microsoft.com/office/drawing/2014/main" val="10001"/>
                  </a:ext>
                </a:extLst>
              </a:tr>
              <a:tr h="1153631">
                <a:tc>
                  <a:txBody>
                    <a:bodyPr/>
                    <a:lstStyle/>
                    <a:p>
                      <a:pPr algn="ctr"/>
                      <a:endParaRPr lang="es-ES_tradnl" sz="1600" b="1" dirty="0"/>
                    </a:p>
                    <a:p>
                      <a:pPr algn="ctr"/>
                      <a:r>
                        <a:rPr lang="es-ES_tradnl" sz="1600" b="1" dirty="0" err="1"/>
                        <a:t>Law</a:t>
                      </a:r>
                      <a:r>
                        <a:rPr lang="es-ES_tradnl" sz="1600" b="1" baseline="0" dirty="0"/>
                        <a:t> </a:t>
                      </a:r>
                      <a:r>
                        <a:rPr lang="es-ES_tradnl" sz="1600" b="1" baseline="0" dirty="0" err="1"/>
                        <a:t>enforcement</a:t>
                      </a:r>
                      <a:endParaRPr lang="es-ES_tradnl" sz="1600" b="1" dirty="0"/>
                    </a:p>
                  </a:txBody>
                  <a:tcPr/>
                </a:tc>
                <a:tc>
                  <a:txBody>
                    <a:bodyPr/>
                    <a:lstStyle/>
                    <a:p>
                      <a:pPr marL="285750" indent="-285750">
                        <a:buFont typeface="Arial" charset="0"/>
                        <a:buChar char="•"/>
                      </a:pPr>
                      <a:r>
                        <a:rPr lang="es-ES_tradnl" sz="1600" dirty="0" err="1"/>
                        <a:t>Intelligence</a:t>
                      </a:r>
                      <a:r>
                        <a:rPr lang="es-ES_tradnl" sz="1600" baseline="0" dirty="0"/>
                        <a:t> </a:t>
                      </a:r>
                      <a:r>
                        <a:rPr lang="es-ES_tradnl" sz="1600" baseline="0" dirty="0" err="1"/>
                        <a:t>analysis</a:t>
                      </a:r>
                      <a:endParaRPr lang="es-ES_tradnl" sz="1600" baseline="0" dirty="0"/>
                    </a:p>
                    <a:p>
                      <a:pPr marL="285750" indent="-285750">
                        <a:buFont typeface="Arial" charset="0"/>
                        <a:buChar char="•"/>
                      </a:pPr>
                      <a:r>
                        <a:rPr lang="es-ES_tradnl" sz="1600" baseline="0" dirty="0" err="1"/>
                        <a:t>Authority</a:t>
                      </a:r>
                      <a:endParaRPr lang="es-ES_tradnl" sz="1600" baseline="0" dirty="0"/>
                    </a:p>
                    <a:p>
                      <a:pPr marL="285750" indent="-285750">
                        <a:buFont typeface="Arial" charset="0"/>
                        <a:buChar char="•"/>
                      </a:pPr>
                      <a:r>
                        <a:rPr lang="es-ES_tradnl" sz="1600" baseline="0" dirty="0" err="1"/>
                        <a:t>Greater</a:t>
                      </a:r>
                      <a:r>
                        <a:rPr lang="es-ES_tradnl" sz="1600" baseline="0" dirty="0"/>
                        <a:t> </a:t>
                      </a:r>
                      <a:r>
                        <a:rPr lang="es-ES_tradnl" sz="1600" baseline="0" dirty="0" err="1"/>
                        <a:t>resources</a:t>
                      </a:r>
                      <a:r>
                        <a:rPr lang="es-ES_tradnl" sz="1600" baseline="0" dirty="0"/>
                        <a:t> </a:t>
                      </a:r>
                    </a:p>
                  </a:txBody>
                  <a:tcPr/>
                </a:tc>
                <a:tc>
                  <a:txBody>
                    <a:bodyPr/>
                    <a:lstStyle/>
                    <a:p>
                      <a:pPr marL="285750" indent="-285750">
                        <a:buFont typeface="Arial" charset="0"/>
                        <a:buChar char="•"/>
                      </a:pPr>
                      <a:r>
                        <a:rPr lang="es-ES_tradnl" sz="1600" dirty="0" err="1"/>
                        <a:t>Lack</a:t>
                      </a:r>
                      <a:r>
                        <a:rPr lang="es-ES_tradnl" sz="1600" baseline="0" dirty="0"/>
                        <a:t> of </a:t>
                      </a:r>
                      <a:r>
                        <a:rPr lang="es-ES_tradnl" sz="1600" baseline="0" dirty="0" err="1"/>
                        <a:t>engagement</a:t>
                      </a:r>
                      <a:r>
                        <a:rPr lang="es-ES_tradnl" sz="1600" baseline="0" dirty="0"/>
                        <a:t> (</a:t>
                      </a:r>
                      <a:r>
                        <a:rPr lang="es-ES_tradnl" sz="1600" baseline="0" dirty="0" err="1"/>
                        <a:t>until</a:t>
                      </a:r>
                      <a:r>
                        <a:rPr lang="es-ES_tradnl" sz="1600" baseline="0" dirty="0"/>
                        <a:t> </a:t>
                      </a:r>
                      <a:r>
                        <a:rPr lang="es-ES_tradnl" sz="1600" baseline="0" dirty="0" err="1"/>
                        <a:t>recently</a:t>
                      </a:r>
                      <a:r>
                        <a:rPr lang="es-ES_tradnl" sz="1600" baseline="0" dirty="0"/>
                        <a:t>)</a:t>
                      </a:r>
                      <a:endParaRPr lang="es-ES_tradnl" sz="1600" dirty="0"/>
                    </a:p>
                    <a:p>
                      <a:pPr marL="285750" indent="-285750">
                        <a:buFont typeface="Arial" charset="0"/>
                        <a:buChar char="•"/>
                      </a:pPr>
                      <a:r>
                        <a:rPr lang="es-ES_tradnl" sz="1600" dirty="0" err="1"/>
                        <a:t>Lack</a:t>
                      </a:r>
                      <a:r>
                        <a:rPr lang="es-ES_tradnl" sz="1600" dirty="0"/>
                        <a:t> of </a:t>
                      </a:r>
                      <a:r>
                        <a:rPr lang="es-ES_tradnl" sz="1600" dirty="0" err="1"/>
                        <a:t>expertise</a:t>
                      </a:r>
                      <a:r>
                        <a:rPr lang="es-ES_tradnl" sz="1600" dirty="0"/>
                        <a:t> </a:t>
                      </a:r>
                      <a:r>
                        <a:rPr lang="es-ES_tradnl" sz="1600" dirty="0" err="1"/>
                        <a:t>on</a:t>
                      </a:r>
                      <a:r>
                        <a:rPr lang="es-ES_tradnl" sz="1600" dirty="0"/>
                        <a:t> </a:t>
                      </a:r>
                      <a:r>
                        <a:rPr lang="es-ES_tradnl" sz="1600" dirty="0" err="1"/>
                        <a:t>wildlife</a:t>
                      </a:r>
                      <a:r>
                        <a:rPr lang="es-ES_tradnl" sz="1600" dirty="0"/>
                        <a:t> </a:t>
                      </a:r>
                      <a:r>
                        <a:rPr lang="es-ES_tradnl" sz="1600" dirty="0" err="1"/>
                        <a:t>crime</a:t>
                      </a:r>
                      <a:endParaRPr lang="es-ES_tradnl" sz="1600" dirty="0"/>
                    </a:p>
                    <a:p>
                      <a:pPr marL="285750" indent="-285750">
                        <a:buFont typeface="Arial" charset="0"/>
                        <a:buChar char="•"/>
                      </a:pPr>
                      <a:r>
                        <a:rPr lang="es-ES_tradnl" sz="1600" dirty="0" err="1"/>
                        <a:t>Lack</a:t>
                      </a:r>
                      <a:r>
                        <a:rPr lang="es-ES_tradnl" sz="1600" dirty="0"/>
                        <a:t> of </a:t>
                      </a:r>
                      <a:r>
                        <a:rPr lang="es-ES_tradnl" sz="1600" dirty="0" err="1"/>
                        <a:t>reliance</a:t>
                      </a:r>
                      <a:r>
                        <a:rPr lang="es-ES_tradnl" sz="1600" baseline="0" dirty="0"/>
                        <a:t> </a:t>
                      </a:r>
                      <a:r>
                        <a:rPr lang="es-ES_tradnl" sz="1600" baseline="0" dirty="0" err="1"/>
                        <a:t>on</a:t>
                      </a:r>
                      <a:r>
                        <a:rPr lang="es-ES_tradnl" sz="1600" baseline="0" dirty="0"/>
                        <a:t> </a:t>
                      </a:r>
                      <a:r>
                        <a:rPr lang="es-ES_tradnl" sz="1600" baseline="0" dirty="0" err="1"/>
                        <a:t>NGOs</a:t>
                      </a:r>
                      <a:endParaRPr lang="es-ES_tradnl" sz="1600" dirty="0"/>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2" name="Rectángulo 1"/>
          <p:cNvSpPr/>
          <p:nvPr/>
        </p:nvSpPr>
        <p:spPr>
          <a:xfrm>
            <a:off x="737285" y="1629533"/>
            <a:ext cx="10557579" cy="923330"/>
          </a:xfrm>
          <a:prstGeom prst="rect">
            <a:avLst/>
          </a:prstGeom>
        </p:spPr>
        <p:txBody>
          <a:bodyPr wrap="square">
            <a:spAutoFit/>
          </a:bodyPr>
          <a:lstStyle/>
          <a:p>
            <a:pPr algn="just"/>
            <a:r>
              <a:rPr lang="en-US" b="1" dirty="0">
                <a:solidFill>
                  <a:schemeClr val="tx1">
                    <a:lumMod val="75000"/>
                    <a:lumOff val="25000"/>
                  </a:schemeClr>
                </a:solidFill>
                <a:latin typeface="Trebuchet MS" panose="020B0603020202020204" pitchFamily="34" charset="0"/>
                <a:cs typeface="Arial" panose="020B0604020202020204" pitchFamily="34" charset="0"/>
              </a:rPr>
              <a:t>Angus Nurse </a:t>
            </a:r>
            <a:r>
              <a:rPr lang="en-US" dirty="0">
                <a:solidFill>
                  <a:schemeClr val="tx1">
                    <a:lumMod val="75000"/>
                    <a:lumOff val="25000"/>
                  </a:schemeClr>
                </a:solidFill>
                <a:latin typeface="Trebuchet MS" panose="020B0603020202020204" pitchFamily="34" charset="0"/>
                <a:cs typeface="Arial" panose="020B0604020202020204" pitchFamily="34" charset="0"/>
              </a:rPr>
              <a:t>(2016): “Within wildlife trafficking discourse NGOs are able to monitor the actions and effectiveness of environmental enforcers and regulators and provide support and alternative enforcement and policy strategies where statutory regulators are seen as ineffective” </a:t>
            </a:r>
          </a:p>
        </p:txBody>
      </p:sp>
      <p:sp>
        <p:nvSpPr>
          <p:cNvPr id="3" name="Rectángulo 2"/>
          <p:cNvSpPr/>
          <p:nvPr/>
        </p:nvSpPr>
        <p:spPr>
          <a:xfrm>
            <a:off x="1046204" y="801016"/>
            <a:ext cx="7306963" cy="369332"/>
          </a:xfrm>
          <a:prstGeom prst="rect">
            <a:avLst/>
          </a:prstGeom>
        </p:spPr>
        <p:txBody>
          <a:bodyPr wrap="square">
            <a:spAutoFit/>
          </a:bodyPr>
          <a:lstStyle/>
          <a:p>
            <a:r>
              <a:rPr lang="es-ES" i="1" dirty="0">
                <a:solidFill>
                  <a:schemeClr val="accent2">
                    <a:lumMod val="75000"/>
                  </a:schemeClr>
                </a:solidFill>
              </a:rPr>
              <a:t>5.2.1 </a:t>
            </a:r>
            <a:r>
              <a:rPr lang="es-ES" i="1" dirty="0" err="1">
                <a:solidFill>
                  <a:schemeClr val="accent2">
                    <a:lumMod val="75000"/>
                  </a:schemeClr>
                </a:solidFill>
              </a:rPr>
              <a:t>What</a:t>
            </a:r>
            <a:r>
              <a:rPr lang="es-ES" i="1" dirty="0">
                <a:solidFill>
                  <a:schemeClr val="accent2">
                    <a:lumMod val="75000"/>
                  </a:schemeClr>
                </a:solidFill>
              </a:rPr>
              <a:t> role do </a:t>
            </a:r>
            <a:r>
              <a:rPr lang="es-ES" i="1" dirty="0" err="1">
                <a:solidFill>
                  <a:schemeClr val="accent2">
                    <a:lumMod val="75000"/>
                  </a:schemeClr>
                </a:solidFill>
              </a:rPr>
              <a:t>NGOs</a:t>
            </a:r>
            <a:r>
              <a:rPr lang="es-ES" i="1" dirty="0">
                <a:solidFill>
                  <a:schemeClr val="accent2">
                    <a:lumMod val="75000"/>
                  </a:schemeClr>
                </a:solidFill>
              </a:rPr>
              <a:t> and </a:t>
            </a:r>
            <a:r>
              <a:rPr lang="es-ES" i="1" dirty="0" err="1">
                <a:solidFill>
                  <a:schemeClr val="accent2">
                    <a:lumMod val="75000"/>
                  </a:schemeClr>
                </a:solidFill>
              </a:rPr>
              <a:t>law</a:t>
            </a:r>
            <a:r>
              <a:rPr lang="es-ES" i="1" dirty="0">
                <a:solidFill>
                  <a:schemeClr val="accent2">
                    <a:lumMod val="75000"/>
                  </a:schemeClr>
                </a:solidFill>
              </a:rPr>
              <a:t> </a:t>
            </a:r>
            <a:r>
              <a:rPr lang="es-ES" i="1" dirty="0" err="1">
                <a:solidFill>
                  <a:schemeClr val="accent2">
                    <a:lumMod val="75000"/>
                  </a:schemeClr>
                </a:solidFill>
              </a:rPr>
              <a:t>enforcement</a:t>
            </a:r>
            <a:r>
              <a:rPr lang="es-ES" i="1" dirty="0">
                <a:solidFill>
                  <a:schemeClr val="accent2">
                    <a:lumMod val="75000"/>
                  </a:schemeClr>
                </a:solidFill>
              </a:rPr>
              <a:t> </a:t>
            </a:r>
            <a:r>
              <a:rPr lang="es-ES" i="1" dirty="0" err="1">
                <a:solidFill>
                  <a:schemeClr val="accent2">
                    <a:lumMod val="75000"/>
                  </a:schemeClr>
                </a:solidFill>
              </a:rPr>
              <a:t>play</a:t>
            </a:r>
            <a:r>
              <a:rPr lang="es-ES" i="1" dirty="0">
                <a:solidFill>
                  <a:schemeClr val="accent2">
                    <a:lumMod val="75000"/>
                  </a:schemeClr>
                </a:solidFill>
              </a:rPr>
              <a:t> </a:t>
            </a:r>
            <a:r>
              <a:rPr lang="es-ES" i="1" dirty="0" err="1">
                <a:solidFill>
                  <a:schemeClr val="accent2">
                    <a:lumMod val="75000"/>
                  </a:schemeClr>
                </a:solidFill>
              </a:rPr>
              <a:t>nowadays</a:t>
            </a:r>
            <a:r>
              <a:rPr lang="es-ES" i="1" dirty="0">
                <a:solidFill>
                  <a:schemeClr val="accent2">
                    <a:lumMod val="75000"/>
                  </a:schemeClr>
                </a:solidFill>
              </a:rPr>
              <a:t>?</a:t>
            </a:r>
            <a:endParaRPr lang="en-US" i="1" dirty="0">
              <a:solidFill>
                <a:schemeClr val="accent2">
                  <a:lumMod val="75000"/>
                </a:schemeClr>
              </a:solidFill>
            </a:endParaRPr>
          </a:p>
        </p:txBody>
      </p:sp>
      <p:pic>
        <p:nvPicPr>
          <p:cNvPr id="6" name="Picture 5">
            <a:extLst>
              <a:ext uri="{FF2B5EF4-FFF2-40B4-BE49-F238E27FC236}">
                <a16:creationId xmlns:a16="http://schemas.microsoft.com/office/drawing/2014/main" id="{DBD025C7-928B-4646-BDC1-FFE70E34B4AD}"/>
              </a:ext>
            </a:extLst>
          </p:cNvPr>
          <p:cNvPicPr>
            <a:picLocks noChangeAspect="1"/>
          </p:cNvPicPr>
          <p:nvPr/>
        </p:nvPicPr>
        <p:blipFill>
          <a:blip r:embed="rId2"/>
          <a:stretch>
            <a:fillRect/>
          </a:stretch>
        </p:blipFill>
        <p:spPr>
          <a:xfrm>
            <a:off x="0" y="6248400"/>
            <a:ext cx="609600" cy="609600"/>
          </a:xfrm>
          <a:prstGeom prst="rect">
            <a:avLst/>
          </a:prstGeom>
        </p:spPr>
      </p:pic>
      <p:sp>
        <p:nvSpPr>
          <p:cNvPr id="7" name="TextBox 6">
            <a:extLst>
              <a:ext uri="{FF2B5EF4-FFF2-40B4-BE49-F238E27FC236}">
                <a16:creationId xmlns:a16="http://schemas.microsoft.com/office/drawing/2014/main" id="{01FB8F59-F26F-436E-98CA-89D4C158BF59}"/>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3"/>
              </a:rPr>
              <a:t>www.2createffects.co.uk</a:t>
            </a:r>
            <a:r>
              <a:rPr lang="en-GB" sz="1100" dirty="0"/>
              <a:t> </a:t>
            </a:r>
          </a:p>
        </p:txBody>
      </p:sp>
    </p:spTree>
    <p:extLst>
      <p:ext uri="{BB962C8B-B14F-4D97-AF65-F5344CB8AC3E}">
        <p14:creationId xmlns:p14="http://schemas.microsoft.com/office/powerpoint/2010/main" val="35186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preferRelativeResize="0"/>
          <p:nvPr/>
        </p:nvPicPr>
        <p:blipFill rotWithShape="1">
          <a:blip r:embed="rId2"/>
          <a:srcRect l="15217" t="39779" r="46767" b="36235"/>
          <a:stretch/>
        </p:blipFill>
        <p:spPr bwMode="auto">
          <a:xfrm>
            <a:off x="2537255" y="1932870"/>
            <a:ext cx="7171331" cy="229901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1056896" y="646155"/>
            <a:ext cx="9345827" cy="369332"/>
          </a:xfrm>
          <a:prstGeom prst="rect">
            <a:avLst/>
          </a:prstGeom>
        </p:spPr>
        <p:txBody>
          <a:bodyPr wrap="square">
            <a:spAutoFit/>
          </a:bodyPr>
          <a:lstStyle/>
          <a:p>
            <a:r>
              <a:rPr lang="es-ES" i="1" dirty="0">
                <a:solidFill>
                  <a:schemeClr val="accent2">
                    <a:lumMod val="75000"/>
                  </a:schemeClr>
                </a:solidFill>
              </a:rPr>
              <a:t>5.2.2 </a:t>
            </a:r>
            <a:r>
              <a:rPr lang="es-ES" i="1" dirty="0" err="1">
                <a:solidFill>
                  <a:schemeClr val="accent2">
                    <a:lumMod val="75000"/>
                  </a:schemeClr>
                </a:solidFill>
              </a:rPr>
              <a:t>Looking</a:t>
            </a:r>
            <a:r>
              <a:rPr lang="es-ES" i="1" dirty="0">
                <a:solidFill>
                  <a:schemeClr val="accent2">
                    <a:lumMod val="75000"/>
                  </a:schemeClr>
                </a:solidFill>
              </a:rPr>
              <a:t> </a:t>
            </a:r>
            <a:r>
              <a:rPr lang="es-ES" i="1" dirty="0" err="1">
                <a:solidFill>
                  <a:schemeClr val="accent2">
                    <a:lumMod val="75000"/>
                  </a:schemeClr>
                </a:solidFill>
              </a:rPr>
              <a:t>for</a:t>
            </a:r>
            <a:r>
              <a:rPr lang="es-ES" i="1" dirty="0">
                <a:solidFill>
                  <a:schemeClr val="accent2">
                    <a:lumMod val="75000"/>
                  </a:schemeClr>
                </a:solidFill>
              </a:rPr>
              <a:t> </a:t>
            </a:r>
            <a:r>
              <a:rPr lang="es-ES" i="1" dirty="0" err="1">
                <a:solidFill>
                  <a:schemeClr val="accent2">
                    <a:lumMod val="75000"/>
                  </a:schemeClr>
                </a:solidFill>
              </a:rPr>
              <a:t>collaboration</a:t>
            </a:r>
            <a:endParaRPr lang="en-US" i="1" dirty="0">
              <a:solidFill>
                <a:schemeClr val="accent2">
                  <a:lumMod val="75000"/>
                </a:schemeClr>
              </a:solidFill>
            </a:endParaRPr>
          </a:p>
        </p:txBody>
      </p:sp>
      <p:sp>
        <p:nvSpPr>
          <p:cNvPr id="6" name="Rectángulo 5"/>
          <p:cNvSpPr/>
          <p:nvPr/>
        </p:nvSpPr>
        <p:spPr>
          <a:xfrm>
            <a:off x="910280" y="1215111"/>
            <a:ext cx="10557579" cy="584775"/>
          </a:xfrm>
          <a:prstGeom prst="rect">
            <a:avLst/>
          </a:prstGeom>
        </p:spPr>
        <p:txBody>
          <a:bodyPr wrap="square">
            <a:spAutoFit/>
          </a:bodyPr>
          <a:lstStyle/>
          <a:p>
            <a:pPr algn="just"/>
            <a:r>
              <a:rPr lang="es-ES" sz="1600" dirty="0" err="1">
                <a:solidFill>
                  <a:schemeClr val="tx1">
                    <a:lumMod val="75000"/>
                    <a:lumOff val="25000"/>
                  </a:schemeClr>
                </a:solidFill>
                <a:latin typeface="Trebuchet MS" panose="020B0603020202020204" pitchFamily="34" charset="0"/>
                <a:cs typeface="Arial" panose="020B0604020202020204" pitchFamily="34" charset="0"/>
              </a:rPr>
              <a:t>According</a:t>
            </a:r>
            <a:r>
              <a:rPr lang="es-ES" sz="1600" dirty="0">
                <a:solidFill>
                  <a:schemeClr val="tx1">
                    <a:lumMod val="75000"/>
                    <a:lumOff val="25000"/>
                  </a:schemeClr>
                </a:solidFill>
                <a:latin typeface="Trebuchet MS" panose="020B0603020202020204" pitchFamily="34" charset="0"/>
                <a:cs typeface="Arial" panose="020B0604020202020204" pitchFamily="34" charset="0"/>
              </a:rPr>
              <a:t> to </a:t>
            </a:r>
            <a:r>
              <a:rPr lang="es-ES" sz="1600" b="1" dirty="0">
                <a:solidFill>
                  <a:schemeClr val="tx1">
                    <a:lumMod val="75000"/>
                    <a:lumOff val="25000"/>
                  </a:schemeClr>
                </a:solidFill>
                <a:latin typeface="Trebuchet MS" panose="020B0603020202020204" pitchFamily="34" charset="0"/>
                <a:cs typeface="Arial" panose="020B0604020202020204" pitchFamily="34" charset="0"/>
              </a:rPr>
              <a:t>Janine </a:t>
            </a:r>
            <a:r>
              <a:rPr lang="es-ES" sz="1600" b="1" dirty="0" err="1">
                <a:solidFill>
                  <a:schemeClr val="tx1">
                    <a:lumMod val="75000"/>
                    <a:lumOff val="25000"/>
                  </a:schemeClr>
                </a:solidFill>
                <a:latin typeface="Trebuchet MS" panose="020B0603020202020204" pitchFamily="34" charset="0"/>
                <a:cs typeface="Arial" panose="020B0604020202020204" pitchFamily="34" charset="0"/>
              </a:rPr>
              <a:t>O´Flynn</a:t>
            </a:r>
            <a:r>
              <a:rPr lang="es-ES" sz="1600" b="1" dirty="0">
                <a:solidFill>
                  <a:schemeClr val="tx1">
                    <a:lumMod val="75000"/>
                    <a:lumOff val="25000"/>
                  </a:schemeClr>
                </a:solidFill>
                <a:latin typeface="Trebuchet MS" panose="020B0603020202020204" pitchFamily="34" charset="0"/>
                <a:cs typeface="Arial" panose="020B0604020202020204" pitchFamily="34" charset="0"/>
              </a:rPr>
              <a:t> </a:t>
            </a:r>
            <a:r>
              <a:rPr lang="es-ES" sz="1600" dirty="0">
                <a:solidFill>
                  <a:schemeClr val="tx1">
                    <a:lumMod val="75000"/>
                    <a:lumOff val="25000"/>
                  </a:schemeClr>
                </a:solidFill>
                <a:latin typeface="Trebuchet MS" panose="020B0603020202020204" pitchFamily="34" charset="0"/>
                <a:cs typeface="Arial" panose="020B0604020202020204" pitchFamily="34" charset="0"/>
              </a:rPr>
              <a:t>and </a:t>
            </a:r>
            <a:r>
              <a:rPr lang="es-ES" sz="1600" b="1" dirty="0">
                <a:solidFill>
                  <a:schemeClr val="tx1">
                    <a:lumMod val="75000"/>
                    <a:lumOff val="25000"/>
                  </a:schemeClr>
                </a:solidFill>
                <a:latin typeface="Trebuchet MS" panose="020B0603020202020204" pitchFamily="34" charset="0"/>
                <a:cs typeface="Arial" panose="020B0604020202020204" pitchFamily="34" charset="0"/>
              </a:rPr>
              <a:t>John </a:t>
            </a:r>
            <a:r>
              <a:rPr lang="es-ES" sz="1600" b="1" dirty="0" err="1">
                <a:solidFill>
                  <a:schemeClr val="tx1">
                    <a:lumMod val="75000"/>
                    <a:lumOff val="25000"/>
                  </a:schemeClr>
                </a:solidFill>
                <a:latin typeface="Trebuchet MS" panose="020B0603020202020204" pitchFamily="34" charset="0"/>
                <a:cs typeface="Arial" panose="020B0604020202020204" pitchFamily="34" charset="0"/>
              </a:rPr>
              <a:t>Wanna</a:t>
            </a:r>
            <a:r>
              <a:rPr lang="es-ES" sz="1600" b="1" dirty="0">
                <a:solidFill>
                  <a:schemeClr val="tx1">
                    <a:lumMod val="75000"/>
                    <a:lumOff val="25000"/>
                  </a:schemeClr>
                </a:solidFill>
                <a:latin typeface="Trebuchet MS" panose="020B0603020202020204" pitchFamily="34" charset="0"/>
                <a:cs typeface="Arial" panose="020B0604020202020204" pitchFamily="34" charset="0"/>
              </a:rPr>
              <a:t> </a:t>
            </a:r>
            <a:r>
              <a:rPr lang="es-ES" sz="1600" dirty="0">
                <a:solidFill>
                  <a:schemeClr val="tx1">
                    <a:lumMod val="75000"/>
                    <a:lumOff val="25000"/>
                  </a:schemeClr>
                </a:solidFill>
                <a:latin typeface="Trebuchet MS" panose="020B0603020202020204" pitchFamily="34" charset="0"/>
                <a:cs typeface="Arial" panose="020B0604020202020204" pitchFamily="34" charset="0"/>
              </a:rPr>
              <a:t>in “</a:t>
            </a:r>
            <a:r>
              <a:rPr lang="en-US" sz="1600" i="1" dirty="0">
                <a:solidFill>
                  <a:schemeClr val="tx1">
                    <a:lumMod val="75000"/>
                    <a:lumOff val="25000"/>
                  </a:schemeClr>
                </a:solidFill>
              </a:rPr>
              <a:t>Collaborative Governance: A New Era of Public Policy in Australia” (2008): </a:t>
            </a:r>
            <a:endParaRPr lang="en-US" sz="1600" dirty="0">
              <a:solidFill>
                <a:schemeClr val="tx1">
                  <a:lumMod val="75000"/>
                  <a:lumOff val="25000"/>
                </a:schemeClr>
              </a:solidFill>
              <a:latin typeface="Trebuchet MS" panose="020B0603020202020204" pitchFamily="34" charset="0"/>
              <a:cs typeface="Arial" panose="020B0604020202020204" pitchFamily="34" charset="0"/>
            </a:endParaRPr>
          </a:p>
        </p:txBody>
      </p:sp>
      <p:sp>
        <p:nvSpPr>
          <p:cNvPr id="7" name="Título 1"/>
          <p:cNvSpPr txBox="1">
            <a:spLocks/>
          </p:cNvSpPr>
          <p:nvPr/>
        </p:nvSpPr>
        <p:spPr>
          <a:xfrm>
            <a:off x="524373" y="297575"/>
            <a:ext cx="9501369"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5.2 </a:t>
            </a:r>
            <a:r>
              <a:rPr lang="es-ES_tradnl" sz="4000" b="1" dirty="0" err="1">
                <a:solidFill>
                  <a:schemeClr val="tx1">
                    <a:lumMod val="75000"/>
                    <a:lumOff val="25000"/>
                  </a:schemeClr>
                </a:solidFill>
              </a:rPr>
              <a:t>State</a:t>
            </a:r>
            <a:r>
              <a:rPr lang="es-ES_tradnl" sz="4000" b="1" dirty="0">
                <a:solidFill>
                  <a:schemeClr val="tx1">
                    <a:lumMod val="75000"/>
                    <a:lumOff val="25000"/>
                  </a:schemeClr>
                </a:solidFill>
              </a:rPr>
              <a:t> of </a:t>
            </a:r>
            <a:r>
              <a:rPr lang="es-ES_tradnl" sz="4000" b="1" dirty="0" err="1">
                <a:solidFill>
                  <a:schemeClr val="tx1">
                    <a:lumMod val="75000"/>
                    <a:lumOff val="25000"/>
                  </a:schemeClr>
                </a:solidFill>
              </a:rPr>
              <a:t>the</a:t>
            </a:r>
            <a:r>
              <a:rPr lang="es-ES_tradnl" sz="4000" b="1" dirty="0">
                <a:solidFill>
                  <a:schemeClr val="tx1">
                    <a:lumMod val="75000"/>
                    <a:lumOff val="25000"/>
                  </a:schemeClr>
                </a:solidFill>
              </a:rPr>
              <a:t> art – </a:t>
            </a:r>
            <a:r>
              <a:rPr lang="es-ES_tradnl" sz="4000" b="1" dirty="0" err="1">
                <a:solidFill>
                  <a:schemeClr val="tx1">
                    <a:lumMod val="75000"/>
                    <a:lumOff val="25000"/>
                  </a:schemeClr>
                </a:solidFill>
              </a:rPr>
              <a:t>Law</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enforcement</a:t>
            </a:r>
            <a:r>
              <a:rPr lang="es-ES_tradnl" sz="4000" b="1" dirty="0">
                <a:solidFill>
                  <a:schemeClr val="tx1">
                    <a:lumMod val="75000"/>
                    <a:lumOff val="25000"/>
                  </a:schemeClr>
                </a:solidFill>
              </a:rPr>
              <a:t> agencies and </a:t>
            </a:r>
            <a:r>
              <a:rPr lang="es-ES_tradnl" sz="4000" b="1" dirty="0" err="1">
                <a:solidFill>
                  <a:schemeClr val="tx1">
                    <a:lumMod val="75000"/>
                    <a:lumOff val="25000"/>
                  </a:schemeClr>
                </a:solidFill>
              </a:rPr>
              <a:t>NGOs</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dynamics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8" name="CuadroTexto 7"/>
          <p:cNvSpPr txBox="1"/>
          <p:nvPr/>
        </p:nvSpPr>
        <p:spPr>
          <a:xfrm>
            <a:off x="1942098" y="4451399"/>
            <a:ext cx="9798908" cy="584775"/>
          </a:xfrm>
          <a:prstGeom prst="rect">
            <a:avLst/>
          </a:prstGeom>
          <a:noFill/>
          <a:ln w="19050">
            <a:noFill/>
            <a:prstDash val="dash"/>
          </a:ln>
        </p:spPr>
        <p:txBody>
          <a:bodyPr wrap="square" rtlCol="0">
            <a:spAutoFit/>
          </a:bodyPr>
          <a:lstStyle/>
          <a:p>
            <a:pPr algn="just"/>
            <a:r>
              <a:rPr lang="es-ES" sz="1600" b="1" dirty="0">
                <a:solidFill>
                  <a:srgbClr val="00B050"/>
                </a:solidFill>
              </a:rPr>
              <a:t>THE OBJECTIVE</a:t>
            </a:r>
            <a:r>
              <a:rPr lang="es-ES" sz="1600" dirty="0">
                <a:solidFill>
                  <a:schemeClr val="tx1">
                    <a:lumMod val="75000"/>
                    <a:lumOff val="25000"/>
                  </a:schemeClr>
                </a:solidFill>
              </a:rPr>
              <a:t>: </a:t>
            </a:r>
            <a:r>
              <a:rPr lang="es-ES" sz="1600" dirty="0" err="1">
                <a:solidFill>
                  <a:schemeClr val="tx1">
                    <a:lumMod val="75000"/>
                    <a:lumOff val="25000"/>
                  </a:schemeClr>
                </a:solidFill>
              </a:rPr>
              <a:t>Achieve</a:t>
            </a:r>
            <a:r>
              <a:rPr lang="es-ES" sz="1600" dirty="0">
                <a:solidFill>
                  <a:schemeClr val="tx1">
                    <a:lumMod val="75000"/>
                    <a:lumOff val="25000"/>
                  </a:schemeClr>
                </a:solidFill>
              </a:rPr>
              <a:t> a </a:t>
            </a:r>
            <a:r>
              <a:rPr lang="en-US" sz="1600" dirty="0">
                <a:solidFill>
                  <a:schemeClr val="tx1">
                    <a:lumMod val="75000"/>
                    <a:lumOff val="25000"/>
                  </a:schemeClr>
                </a:solidFill>
              </a:rPr>
              <a:t>way of working together where “the parties share risks, responsibilities and rewards, they invest substantial time, have high levels of trust and share common turf”.</a:t>
            </a:r>
          </a:p>
        </p:txBody>
      </p:sp>
      <p:grpSp>
        <p:nvGrpSpPr>
          <p:cNvPr id="12" name="Grupo 11"/>
          <p:cNvGrpSpPr/>
          <p:nvPr/>
        </p:nvGrpSpPr>
        <p:grpSpPr>
          <a:xfrm>
            <a:off x="868331" y="4231880"/>
            <a:ext cx="1073767" cy="935038"/>
            <a:chOff x="2683581" y="2093187"/>
            <a:chExt cx="1289845" cy="1150938"/>
          </a:xfrm>
        </p:grpSpPr>
        <p:sp>
          <p:nvSpPr>
            <p:cNvPr id="9" name="Freeform 5"/>
            <p:cNvSpPr>
              <a:spLocks/>
            </p:cNvSpPr>
            <p:nvPr/>
          </p:nvSpPr>
          <p:spPr bwMode="auto">
            <a:xfrm>
              <a:off x="2683581" y="2093187"/>
              <a:ext cx="1147763" cy="1150938"/>
            </a:xfrm>
            <a:custGeom>
              <a:avLst/>
              <a:gdLst>
                <a:gd name="T0" fmla="*/ 278 w 304"/>
                <a:gd name="T1" fmla="*/ 154 h 304"/>
                <a:gd name="T2" fmla="*/ 273 w 304"/>
                <a:gd name="T3" fmla="*/ 152 h 304"/>
                <a:gd name="T4" fmla="*/ 152 w 304"/>
                <a:gd name="T5" fmla="*/ 273 h 304"/>
                <a:gd name="T6" fmla="*/ 31 w 304"/>
                <a:gd name="T7" fmla="*/ 152 h 304"/>
                <a:gd name="T8" fmla="*/ 152 w 304"/>
                <a:gd name="T9" fmla="*/ 31 h 304"/>
                <a:gd name="T10" fmla="*/ 227 w 304"/>
                <a:gd name="T11" fmla="*/ 57 h 304"/>
                <a:gd name="T12" fmla="*/ 229 w 304"/>
                <a:gd name="T13" fmla="*/ 53 h 304"/>
                <a:gd name="T14" fmla="*/ 255 w 304"/>
                <a:gd name="T15" fmla="*/ 40 h 304"/>
                <a:gd name="T16" fmla="*/ 152 w 304"/>
                <a:gd name="T17" fmla="*/ 0 h 304"/>
                <a:gd name="T18" fmla="*/ 0 w 304"/>
                <a:gd name="T19" fmla="*/ 152 h 304"/>
                <a:gd name="T20" fmla="*/ 152 w 304"/>
                <a:gd name="T21" fmla="*/ 304 h 304"/>
                <a:gd name="T22" fmla="*/ 304 w 304"/>
                <a:gd name="T23" fmla="*/ 152 h 304"/>
                <a:gd name="T24" fmla="*/ 304 w 304"/>
                <a:gd name="T25" fmla="*/ 141 h 304"/>
                <a:gd name="T26" fmla="*/ 278 w 304"/>
                <a:gd name="T27" fmla="*/ 15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04">
                  <a:moveTo>
                    <a:pt x="278" y="154"/>
                  </a:moveTo>
                  <a:cubicBezTo>
                    <a:pt x="273" y="152"/>
                    <a:pt x="273" y="152"/>
                    <a:pt x="273" y="152"/>
                  </a:cubicBezTo>
                  <a:cubicBezTo>
                    <a:pt x="273" y="219"/>
                    <a:pt x="219" y="273"/>
                    <a:pt x="152" y="273"/>
                  </a:cubicBezTo>
                  <a:cubicBezTo>
                    <a:pt x="85" y="273"/>
                    <a:pt x="31" y="219"/>
                    <a:pt x="31" y="152"/>
                  </a:cubicBezTo>
                  <a:cubicBezTo>
                    <a:pt x="31" y="85"/>
                    <a:pt x="85" y="31"/>
                    <a:pt x="152" y="31"/>
                  </a:cubicBezTo>
                  <a:cubicBezTo>
                    <a:pt x="181" y="31"/>
                    <a:pt x="207" y="41"/>
                    <a:pt x="227" y="57"/>
                  </a:cubicBezTo>
                  <a:cubicBezTo>
                    <a:pt x="229" y="53"/>
                    <a:pt x="229" y="53"/>
                    <a:pt x="229" y="53"/>
                  </a:cubicBezTo>
                  <a:cubicBezTo>
                    <a:pt x="255" y="40"/>
                    <a:pt x="255" y="40"/>
                    <a:pt x="255" y="40"/>
                  </a:cubicBezTo>
                  <a:cubicBezTo>
                    <a:pt x="228" y="15"/>
                    <a:pt x="192" y="0"/>
                    <a:pt x="152" y="0"/>
                  </a:cubicBezTo>
                  <a:cubicBezTo>
                    <a:pt x="68" y="0"/>
                    <a:pt x="0" y="68"/>
                    <a:pt x="0" y="152"/>
                  </a:cubicBezTo>
                  <a:cubicBezTo>
                    <a:pt x="0" y="236"/>
                    <a:pt x="68" y="304"/>
                    <a:pt x="152" y="304"/>
                  </a:cubicBezTo>
                  <a:cubicBezTo>
                    <a:pt x="236" y="304"/>
                    <a:pt x="304" y="236"/>
                    <a:pt x="304" y="152"/>
                  </a:cubicBezTo>
                  <a:cubicBezTo>
                    <a:pt x="304" y="148"/>
                    <a:pt x="304" y="145"/>
                    <a:pt x="304" y="141"/>
                  </a:cubicBezTo>
                  <a:lnTo>
                    <a:pt x="278" y="15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latin typeface="Arial"/>
              </a:endParaRPr>
            </a:p>
          </p:txBody>
        </p:sp>
        <p:sp>
          <p:nvSpPr>
            <p:cNvPr id="10" name="Freeform 6"/>
            <p:cNvSpPr>
              <a:spLocks/>
            </p:cNvSpPr>
            <p:nvPr/>
          </p:nvSpPr>
          <p:spPr bwMode="auto">
            <a:xfrm>
              <a:off x="2897101" y="2309087"/>
              <a:ext cx="720725" cy="723900"/>
            </a:xfrm>
            <a:custGeom>
              <a:avLst/>
              <a:gdLst>
                <a:gd name="T0" fmla="*/ 178 w 191"/>
                <a:gd name="T1" fmla="*/ 84 h 191"/>
                <a:gd name="T2" fmla="*/ 160 w 191"/>
                <a:gd name="T3" fmla="*/ 93 h 191"/>
                <a:gd name="T4" fmla="*/ 160 w 191"/>
                <a:gd name="T5" fmla="*/ 95 h 191"/>
                <a:gd name="T6" fmla="*/ 95 w 191"/>
                <a:gd name="T7" fmla="*/ 160 h 191"/>
                <a:gd name="T8" fmla="*/ 31 w 191"/>
                <a:gd name="T9" fmla="*/ 95 h 191"/>
                <a:gd name="T10" fmla="*/ 95 w 191"/>
                <a:gd name="T11" fmla="*/ 31 h 191"/>
                <a:gd name="T12" fmla="*/ 137 w 191"/>
                <a:gd name="T13" fmla="*/ 46 h 191"/>
                <a:gd name="T14" fmla="*/ 156 w 191"/>
                <a:gd name="T15" fmla="*/ 37 h 191"/>
                <a:gd name="T16" fmla="*/ 160 w 191"/>
                <a:gd name="T17" fmla="*/ 25 h 191"/>
                <a:gd name="T18" fmla="*/ 95 w 191"/>
                <a:gd name="T19" fmla="*/ 0 h 191"/>
                <a:gd name="T20" fmla="*/ 0 w 191"/>
                <a:gd name="T21" fmla="*/ 95 h 191"/>
                <a:gd name="T22" fmla="*/ 95 w 191"/>
                <a:gd name="T23" fmla="*/ 191 h 191"/>
                <a:gd name="T24" fmla="*/ 191 w 191"/>
                <a:gd name="T25" fmla="*/ 95 h 191"/>
                <a:gd name="T26" fmla="*/ 190 w 191"/>
                <a:gd name="T27" fmla="*/ 87 h 191"/>
                <a:gd name="T28" fmla="*/ 178 w 191"/>
                <a:gd name="T2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1">
                  <a:moveTo>
                    <a:pt x="178" y="84"/>
                  </a:moveTo>
                  <a:cubicBezTo>
                    <a:pt x="160" y="93"/>
                    <a:pt x="160" y="93"/>
                    <a:pt x="160" y="93"/>
                  </a:cubicBezTo>
                  <a:cubicBezTo>
                    <a:pt x="160" y="94"/>
                    <a:pt x="160" y="94"/>
                    <a:pt x="160" y="95"/>
                  </a:cubicBezTo>
                  <a:cubicBezTo>
                    <a:pt x="160" y="131"/>
                    <a:pt x="131" y="160"/>
                    <a:pt x="95" y="160"/>
                  </a:cubicBezTo>
                  <a:cubicBezTo>
                    <a:pt x="60" y="160"/>
                    <a:pt x="31" y="131"/>
                    <a:pt x="31" y="95"/>
                  </a:cubicBezTo>
                  <a:cubicBezTo>
                    <a:pt x="31" y="60"/>
                    <a:pt x="60" y="31"/>
                    <a:pt x="95" y="31"/>
                  </a:cubicBezTo>
                  <a:cubicBezTo>
                    <a:pt x="111" y="31"/>
                    <a:pt x="126" y="37"/>
                    <a:pt x="137" y="46"/>
                  </a:cubicBezTo>
                  <a:cubicBezTo>
                    <a:pt x="156" y="37"/>
                    <a:pt x="156" y="37"/>
                    <a:pt x="156" y="37"/>
                  </a:cubicBezTo>
                  <a:cubicBezTo>
                    <a:pt x="160" y="25"/>
                    <a:pt x="160" y="25"/>
                    <a:pt x="160" y="25"/>
                  </a:cubicBezTo>
                  <a:cubicBezTo>
                    <a:pt x="143" y="10"/>
                    <a:pt x="121" y="0"/>
                    <a:pt x="95" y="0"/>
                  </a:cubicBezTo>
                  <a:cubicBezTo>
                    <a:pt x="43" y="0"/>
                    <a:pt x="0" y="42"/>
                    <a:pt x="0" y="95"/>
                  </a:cubicBezTo>
                  <a:cubicBezTo>
                    <a:pt x="0" y="148"/>
                    <a:pt x="43" y="191"/>
                    <a:pt x="95" y="191"/>
                  </a:cubicBezTo>
                  <a:cubicBezTo>
                    <a:pt x="148" y="191"/>
                    <a:pt x="191" y="148"/>
                    <a:pt x="191" y="95"/>
                  </a:cubicBezTo>
                  <a:cubicBezTo>
                    <a:pt x="191" y="93"/>
                    <a:pt x="191" y="90"/>
                    <a:pt x="190" y="87"/>
                  </a:cubicBezTo>
                  <a:lnTo>
                    <a:pt x="178" y="8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sp>
          <p:nvSpPr>
            <p:cNvPr id="11" name="Freeform 8"/>
            <p:cNvSpPr>
              <a:spLocks/>
            </p:cNvSpPr>
            <p:nvPr/>
          </p:nvSpPr>
          <p:spPr bwMode="auto">
            <a:xfrm>
              <a:off x="3209838" y="2210663"/>
              <a:ext cx="763588" cy="511175"/>
            </a:xfrm>
            <a:custGeom>
              <a:avLst/>
              <a:gdLst>
                <a:gd name="T0" fmla="*/ 165 w 202"/>
                <a:gd name="T1" fmla="*/ 0 h 135"/>
                <a:gd name="T2" fmla="*/ 98 w 202"/>
                <a:gd name="T3" fmla="*/ 32 h 135"/>
                <a:gd name="T4" fmla="*/ 83 w 202"/>
                <a:gd name="T5" fmla="*/ 72 h 135"/>
                <a:gd name="T6" fmla="*/ 9 w 202"/>
                <a:gd name="T7" fmla="*/ 108 h 135"/>
                <a:gd name="T8" fmla="*/ 3 w 202"/>
                <a:gd name="T9" fmla="*/ 126 h 135"/>
                <a:gd name="T10" fmla="*/ 21 w 202"/>
                <a:gd name="T11" fmla="*/ 132 h 135"/>
                <a:gd name="T12" fmla="*/ 94 w 202"/>
                <a:gd name="T13" fmla="*/ 96 h 135"/>
                <a:gd name="T14" fmla="*/ 135 w 202"/>
                <a:gd name="T15" fmla="*/ 109 h 135"/>
                <a:gd name="T16" fmla="*/ 202 w 202"/>
                <a:gd name="T17" fmla="*/ 76 h 135"/>
                <a:gd name="T18" fmla="*/ 158 w 202"/>
                <a:gd name="T19" fmla="*/ 50 h 135"/>
                <a:gd name="T20" fmla="*/ 165 w 202"/>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35">
                  <a:moveTo>
                    <a:pt x="165" y="0"/>
                  </a:moveTo>
                  <a:cubicBezTo>
                    <a:pt x="98" y="32"/>
                    <a:pt x="98" y="32"/>
                    <a:pt x="98" y="32"/>
                  </a:cubicBezTo>
                  <a:cubicBezTo>
                    <a:pt x="83" y="72"/>
                    <a:pt x="83" y="72"/>
                    <a:pt x="83" y="72"/>
                  </a:cubicBezTo>
                  <a:cubicBezTo>
                    <a:pt x="9" y="108"/>
                    <a:pt x="9" y="108"/>
                    <a:pt x="9" y="108"/>
                  </a:cubicBezTo>
                  <a:cubicBezTo>
                    <a:pt x="3" y="111"/>
                    <a:pt x="0" y="119"/>
                    <a:pt x="3" y="126"/>
                  </a:cubicBezTo>
                  <a:cubicBezTo>
                    <a:pt x="6" y="132"/>
                    <a:pt x="14" y="135"/>
                    <a:pt x="21" y="132"/>
                  </a:cubicBezTo>
                  <a:cubicBezTo>
                    <a:pt x="94" y="96"/>
                    <a:pt x="94" y="96"/>
                    <a:pt x="94" y="96"/>
                  </a:cubicBezTo>
                  <a:cubicBezTo>
                    <a:pt x="135" y="109"/>
                    <a:pt x="135" y="109"/>
                    <a:pt x="135" y="109"/>
                  </a:cubicBezTo>
                  <a:cubicBezTo>
                    <a:pt x="202" y="76"/>
                    <a:pt x="202" y="76"/>
                    <a:pt x="202" y="76"/>
                  </a:cubicBezTo>
                  <a:cubicBezTo>
                    <a:pt x="158" y="50"/>
                    <a:pt x="158" y="50"/>
                    <a:pt x="158" y="50"/>
                  </a:cubicBezTo>
                  <a:lnTo>
                    <a:pt x="165"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grpSp>
      <p:grpSp>
        <p:nvGrpSpPr>
          <p:cNvPr id="17" name="Grupo 16"/>
          <p:cNvGrpSpPr/>
          <p:nvPr/>
        </p:nvGrpSpPr>
        <p:grpSpPr>
          <a:xfrm>
            <a:off x="2122804" y="5176833"/>
            <a:ext cx="392815" cy="406466"/>
            <a:chOff x="2683581" y="2093187"/>
            <a:chExt cx="1289845" cy="1150938"/>
          </a:xfrm>
        </p:grpSpPr>
        <p:sp>
          <p:nvSpPr>
            <p:cNvPr id="18" name="Freeform 5"/>
            <p:cNvSpPr>
              <a:spLocks/>
            </p:cNvSpPr>
            <p:nvPr/>
          </p:nvSpPr>
          <p:spPr bwMode="auto">
            <a:xfrm>
              <a:off x="2683581" y="2093187"/>
              <a:ext cx="1147763" cy="1150938"/>
            </a:xfrm>
            <a:custGeom>
              <a:avLst/>
              <a:gdLst>
                <a:gd name="T0" fmla="*/ 278 w 304"/>
                <a:gd name="T1" fmla="*/ 154 h 304"/>
                <a:gd name="T2" fmla="*/ 273 w 304"/>
                <a:gd name="T3" fmla="*/ 152 h 304"/>
                <a:gd name="T4" fmla="*/ 152 w 304"/>
                <a:gd name="T5" fmla="*/ 273 h 304"/>
                <a:gd name="T6" fmla="*/ 31 w 304"/>
                <a:gd name="T7" fmla="*/ 152 h 304"/>
                <a:gd name="T8" fmla="*/ 152 w 304"/>
                <a:gd name="T9" fmla="*/ 31 h 304"/>
                <a:gd name="T10" fmla="*/ 227 w 304"/>
                <a:gd name="T11" fmla="*/ 57 h 304"/>
                <a:gd name="T12" fmla="*/ 229 w 304"/>
                <a:gd name="T13" fmla="*/ 53 h 304"/>
                <a:gd name="T14" fmla="*/ 255 w 304"/>
                <a:gd name="T15" fmla="*/ 40 h 304"/>
                <a:gd name="T16" fmla="*/ 152 w 304"/>
                <a:gd name="T17" fmla="*/ 0 h 304"/>
                <a:gd name="T18" fmla="*/ 0 w 304"/>
                <a:gd name="T19" fmla="*/ 152 h 304"/>
                <a:gd name="T20" fmla="*/ 152 w 304"/>
                <a:gd name="T21" fmla="*/ 304 h 304"/>
                <a:gd name="T22" fmla="*/ 304 w 304"/>
                <a:gd name="T23" fmla="*/ 152 h 304"/>
                <a:gd name="T24" fmla="*/ 304 w 304"/>
                <a:gd name="T25" fmla="*/ 141 h 304"/>
                <a:gd name="T26" fmla="*/ 278 w 304"/>
                <a:gd name="T27" fmla="*/ 15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04">
                  <a:moveTo>
                    <a:pt x="278" y="154"/>
                  </a:moveTo>
                  <a:cubicBezTo>
                    <a:pt x="273" y="152"/>
                    <a:pt x="273" y="152"/>
                    <a:pt x="273" y="152"/>
                  </a:cubicBezTo>
                  <a:cubicBezTo>
                    <a:pt x="273" y="219"/>
                    <a:pt x="219" y="273"/>
                    <a:pt x="152" y="273"/>
                  </a:cubicBezTo>
                  <a:cubicBezTo>
                    <a:pt x="85" y="273"/>
                    <a:pt x="31" y="219"/>
                    <a:pt x="31" y="152"/>
                  </a:cubicBezTo>
                  <a:cubicBezTo>
                    <a:pt x="31" y="85"/>
                    <a:pt x="85" y="31"/>
                    <a:pt x="152" y="31"/>
                  </a:cubicBezTo>
                  <a:cubicBezTo>
                    <a:pt x="181" y="31"/>
                    <a:pt x="207" y="41"/>
                    <a:pt x="227" y="57"/>
                  </a:cubicBezTo>
                  <a:cubicBezTo>
                    <a:pt x="229" y="53"/>
                    <a:pt x="229" y="53"/>
                    <a:pt x="229" y="53"/>
                  </a:cubicBezTo>
                  <a:cubicBezTo>
                    <a:pt x="255" y="40"/>
                    <a:pt x="255" y="40"/>
                    <a:pt x="255" y="40"/>
                  </a:cubicBezTo>
                  <a:cubicBezTo>
                    <a:pt x="228" y="15"/>
                    <a:pt x="192" y="0"/>
                    <a:pt x="152" y="0"/>
                  </a:cubicBezTo>
                  <a:cubicBezTo>
                    <a:pt x="68" y="0"/>
                    <a:pt x="0" y="68"/>
                    <a:pt x="0" y="152"/>
                  </a:cubicBezTo>
                  <a:cubicBezTo>
                    <a:pt x="0" y="236"/>
                    <a:pt x="68" y="304"/>
                    <a:pt x="152" y="304"/>
                  </a:cubicBezTo>
                  <a:cubicBezTo>
                    <a:pt x="236" y="304"/>
                    <a:pt x="304" y="236"/>
                    <a:pt x="304" y="152"/>
                  </a:cubicBezTo>
                  <a:cubicBezTo>
                    <a:pt x="304" y="148"/>
                    <a:pt x="304" y="145"/>
                    <a:pt x="304" y="141"/>
                  </a:cubicBezTo>
                  <a:lnTo>
                    <a:pt x="278" y="15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latin typeface="Arial"/>
              </a:endParaRPr>
            </a:p>
          </p:txBody>
        </p:sp>
        <p:sp>
          <p:nvSpPr>
            <p:cNvPr id="19" name="Freeform 6"/>
            <p:cNvSpPr>
              <a:spLocks/>
            </p:cNvSpPr>
            <p:nvPr/>
          </p:nvSpPr>
          <p:spPr bwMode="auto">
            <a:xfrm>
              <a:off x="2897101" y="2309087"/>
              <a:ext cx="720725" cy="723900"/>
            </a:xfrm>
            <a:custGeom>
              <a:avLst/>
              <a:gdLst>
                <a:gd name="T0" fmla="*/ 178 w 191"/>
                <a:gd name="T1" fmla="*/ 84 h 191"/>
                <a:gd name="T2" fmla="*/ 160 w 191"/>
                <a:gd name="T3" fmla="*/ 93 h 191"/>
                <a:gd name="T4" fmla="*/ 160 w 191"/>
                <a:gd name="T5" fmla="*/ 95 h 191"/>
                <a:gd name="T6" fmla="*/ 95 w 191"/>
                <a:gd name="T7" fmla="*/ 160 h 191"/>
                <a:gd name="T8" fmla="*/ 31 w 191"/>
                <a:gd name="T9" fmla="*/ 95 h 191"/>
                <a:gd name="T10" fmla="*/ 95 w 191"/>
                <a:gd name="T11" fmla="*/ 31 h 191"/>
                <a:gd name="T12" fmla="*/ 137 w 191"/>
                <a:gd name="T13" fmla="*/ 46 h 191"/>
                <a:gd name="T14" fmla="*/ 156 w 191"/>
                <a:gd name="T15" fmla="*/ 37 h 191"/>
                <a:gd name="T16" fmla="*/ 160 w 191"/>
                <a:gd name="T17" fmla="*/ 25 h 191"/>
                <a:gd name="T18" fmla="*/ 95 w 191"/>
                <a:gd name="T19" fmla="*/ 0 h 191"/>
                <a:gd name="T20" fmla="*/ 0 w 191"/>
                <a:gd name="T21" fmla="*/ 95 h 191"/>
                <a:gd name="T22" fmla="*/ 95 w 191"/>
                <a:gd name="T23" fmla="*/ 191 h 191"/>
                <a:gd name="T24" fmla="*/ 191 w 191"/>
                <a:gd name="T25" fmla="*/ 95 h 191"/>
                <a:gd name="T26" fmla="*/ 190 w 191"/>
                <a:gd name="T27" fmla="*/ 87 h 191"/>
                <a:gd name="T28" fmla="*/ 178 w 191"/>
                <a:gd name="T2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1">
                  <a:moveTo>
                    <a:pt x="178" y="84"/>
                  </a:moveTo>
                  <a:cubicBezTo>
                    <a:pt x="160" y="93"/>
                    <a:pt x="160" y="93"/>
                    <a:pt x="160" y="93"/>
                  </a:cubicBezTo>
                  <a:cubicBezTo>
                    <a:pt x="160" y="94"/>
                    <a:pt x="160" y="94"/>
                    <a:pt x="160" y="95"/>
                  </a:cubicBezTo>
                  <a:cubicBezTo>
                    <a:pt x="160" y="131"/>
                    <a:pt x="131" y="160"/>
                    <a:pt x="95" y="160"/>
                  </a:cubicBezTo>
                  <a:cubicBezTo>
                    <a:pt x="60" y="160"/>
                    <a:pt x="31" y="131"/>
                    <a:pt x="31" y="95"/>
                  </a:cubicBezTo>
                  <a:cubicBezTo>
                    <a:pt x="31" y="60"/>
                    <a:pt x="60" y="31"/>
                    <a:pt x="95" y="31"/>
                  </a:cubicBezTo>
                  <a:cubicBezTo>
                    <a:pt x="111" y="31"/>
                    <a:pt x="126" y="37"/>
                    <a:pt x="137" y="46"/>
                  </a:cubicBezTo>
                  <a:cubicBezTo>
                    <a:pt x="156" y="37"/>
                    <a:pt x="156" y="37"/>
                    <a:pt x="156" y="37"/>
                  </a:cubicBezTo>
                  <a:cubicBezTo>
                    <a:pt x="160" y="25"/>
                    <a:pt x="160" y="25"/>
                    <a:pt x="160" y="25"/>
                  </a:cubicBezTo>
                  <a:cubicBezTo>
                    <a:pt x="143" y="10"/>
                    <a:pt x="121" y="0"/>
                    <a:pt x="95" y="0"/>
                  </a:cubicBezTo>
                  <a:cubicBezTo>
                    <a:pt x="43" y="0"/>
                    <a:pt x="0" y="42"/>
                    <a:pt x="0" y="95"/>
                  </a:cubicBezTo>
                  <a:cubicBezTo>
                    <a:pt x="0" y="148"/>
                    <a:pt x="43" y="191"/>
                    <a:pt x="95" y="191"/>
                  </a:cubicBezTo>
                  <a:cubicBezTo>
                    <a:pt x="148" y="191"/>
                    <a:pt x="191" y="148"/>
                    <a:pt x="191" y="95"/>
                  </a:cubicBezTo>
                  <a:cubicBezTo>
                    <a:pt x="191" y="93"/>
                    <a:pt x="191" y="90"/>
                    <a:pt x="190" y="87"/>
                  </a:cubicBezTo>
                  <a:lnTo>
                    <a:pt x="178" y="8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sp>
          <p:nvSpPr>
            <p:cNvPr id="20" name="Freeform 8"/>
            <p:cNvSpPr>
              <a:spLocks/>
            </p:cNvSpPr>
            <p:nvPr/>
          </p:nvSpPr>
          <p:spPr bwMode="auto">
            <a:xfrm>
              <a:off x="3209838" y="2210663"/>
              <a:ext cx="763588" cy="511175"/>
            </a:xfrm>
            <a:custGeom>
              <a:avLst/>
              <a:gdLst>
                <a:gd name="T0" fmla="*/ 165 w 202"/>
                <a:gd name="T1" fmla="*/ 0 h 135"/>
                <a:gd name="T2" fmla="*/ 98 w 202"/>
                <a:gd name="T3" fmla="*/ 32 h 135"/>
                <a:gd name="T4" fmla="*/ 83 w 202"/>
                <a:gd name="T5" fmla="*/ 72 h 135"/>
                <a:gd name="T6" fmla="*/ 9 w 202"/>
                <a:gd name="T7" fmla="*/ 108 h 135"/>
                <a:gd name="T8" fmla="*/ 3 w 202"/>
                <a:gd name="T9" fmla="*/ 126 h 135"/>
                <a:gd name="T10" fmla="*/ 21 w 202"/>
                <a:gd name="T11" fmla="*/ 132 h 135"/>
                <a:gd name="T12" fmla="*/ 94 w 202"/>
                <a:gd name="T13" fmla="*/ 96 h 135"/>
                <a:gd name="T14" fmla="*/ 135 w 202"/>
                <a:gd name="T15" fmla="*/ 109 h 135"/>
                <a:gd name="T16" fmla="*/ 202 w 202"/>
                <a:gd name="T17" fmla="*/ 76 h 135"/>
                <a:gd name="T18" fmla="*/ 158 w 202"/>
                <a:gd name="T19" fmla="*/ 50 h 135"/>
                <a:gd name="T20" fmla="*/ 165 w 202"/>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35">
                  <a:moveTo>
                    <a:pt x="165" y="0"/>
                  </a:moveTo>
                  <a:cubicBezTo>
                    <a:pt x="98" y="32"/>
                    <a:pt x="98" y="32"/>
                    <a:pt x="98" y="32"/>
                  </a:cubicBezTo>
                  <a:cubicBezTo>
                    <a:pt x="83" y="72"/>
                    <a:pt x="83" y="72"/>
                    <a:pt x="83" y="72"/>
                  </a:cubicBezTo>
                  <a:cubicBezTo>
                    <a:pt x="9" y="108"/>
                    <a:pt x="9" y="108"/>
                    <a:pt x="9" y="108"/>
                  </a:cubicBezTo>
                  <a:cubicBezTo>
                    <a:pt x="3" y="111"/>
                    <a:pt x="0" y="119"/>
                    <a:pt x="3" y="126"/>
                  </a:cubicBezTo>
                  <a:cubicBezTo>
                    <a:pt x="6" y="132"/>
                    <a:pt x="14" y="135"/>
                    <a:pt x="21" y="132"/>
                  </a:cubicBezTo>
                  <a:cubicBezTo>
                    <a:pt x="94" y="96"/>
                    <a:pt x="94" y="96"/>
                    <a:pt x="94" y="96"/>
                  </a:cubicBezTo>
                  <a:cubicBezTo>
                    <a:pt x="135" y="109"/>
                    <a:pt x="135" y="109"/>
                    <a:pt x="135" y="109"/>
                  </a:cubicBezTo>
                  <a:cubicBezTo>
                    <a:pt x="202" y="76"/>
                    <a:pt x="202" y="76"/>
                    <a:pt x="202" y="76"/>
                  </a:cubicBezTo>
                  <a:cubicBezTo>
                    <a:pt x="158" y="50"/>
                    <a:pt x="158" y="50"/>
                    <a:pt x="158" y="50"/>
                  </a:cubicBezTo>
                  <a:lnTo>
                    <a:pt x="165"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grpSp>
      <p:sp>
        <p:nvSpPr>
          <p:cNvPr id="33" name="CuadroTexto 32"/>
          <p:cNvSpPr txBox="1"/>
          <p:nvPr/>
        </p:nvSpPr>
        <p:spPr>
          <a:xfrm>
            <a:off x="2610862" y="5166918"/>
            <a:ext cx="9013370" cy="523220"/>
          </a:xfrm>
          <a:prstGeom prst="rect">
            <a:avLst/>
          </a:prstGeom>
          <a:noFill/>
          <a:ln w="19050">
            <a:noFill/>
            <a:prstDash val="dash"/>
          </a:ln>
        </p:spPr>
        <p:txBody>
          <a:bodyPr wrap="square" rtlCol="0">
            <a:spAutoFit/>
          </a:bodyPr>
          <a:lstStyle/>
          <a:p>
            <a:pPr algn="just"/>
            <a:r>
              <a:rPr lang="es-ES" sz="1400" dirty="0" err="1">
                <a:solidFill>
                  <a:schemeClr val="tx1">
                    <a:lumMod val="75000"/>
                    <a:lumOff val="25000"/>
                  </a:schemeClr>
                </a:solidFill>
              </a:rPr>
              <a:t>It</a:t>
            </a:r>
            <a:r>
              <a:rPr lang="es-ES" sz="1400" dirty="0">
                <a:solidFill>
                  <a:schemeClr val="tx1">
                    <a:lumMod val="75000"/>
                    <a:lumOff val="25000"/>
                  </a:schemeClr>
                </a:solidFill>
              </a:rPr>
              <a:t> </a:t>
            </a:r>
            <a:r>
              <a:rPr lang="es-ES" sz="1400" dirty="0" err="1">
                <a:solidFill>
                  <a:schemeClr val="tx1">
                    <a:lumMod val="75000"/>
                    <a:lumOff val="25000"/>
                  </a:schemeClr>
                </a:solidFill>
              </a:rPr>
              <a:t>is</a:t>
            </a:r>
            <a:r>
              <a:rPr lang="es-ES" sz="1400" dirty="0">
                <a:solidFill>
                  <a:schemeClr val="tx1">
                    <a:lumMod val="75000"/>
                    <a:lumOff val="25000"/>
                  </a:schemeClr>
                </a:solidFill>
              </a:rPr>
              <a:t> </a:t>
            </a:r>
            <a:r>
              <a:rPr lang="es-ES" sz="1400" dirty="0" err="1">
                <a:solidFill>
                  <a:schemeClr val="tx1">
                    <a:lumMod val="75000"/>
                    <a:lumOff val="25000"/>
                  </a:schemeClr>
                </a:solidFill>
              </a:rPr>
              <a:t>necessary</a:t>
            </a:r>
            <a:r>
              <a:rPr lang="es-ES" sz="1400" dirty="0">
                <a:solidFill>
                  <a:schemeClr val="tx1">
                    <a:lumMod val="75000"/>
                    <a:lumOff val="25000"/>
                  </a:schemeClr>
                </a:solidFill>
              </a:rPr>
              <a:t> to </a:t>
            </a:r>
            <a:r>
              <a:rPr lang="es-ES" sz="1400" dirty="0" err="1">
                <a:solidFill>
                  <a:schemeClr val="tx1">
                    <a:lumMod val="75000"/>
                    <a:lumOff val="25000"/>
                  </a:schemeClr>
                </a:solidFill>
              </a:rPr>
              <a:t>effectively</a:t>
            </a:r>
            <a:r>
              <a:rPr lang="es-ES" sz="1400" dirty="0">
                <a:solidFill>
                  <a:schemeClr val="tx1">
                    <a:lumMod val="75000"/>
                    <a:lumOff val="25000"/>
                  </a:schemeClr>
                </a:solidFill>
              </a:rPr>
              <a:t> </a:t>
            </a:r>
            <a:r>
              <a:rPr lang="es-ES" sz="1400" dirty="0" err="1">
                <a:solidFill>
                  <a:schemeClr val="tx1">
                    <a:lumMod val="75000"/>
                    <a:lumOff val="25000"/>
                  </a:schemeClr>
                </a:solidFill>
              </a:rPr>
              <a:t>combat</a:t>
            </a:r>
            <a:r>
              <a:rPr lang="es-ES" sz="1400" dirty="0">
                <a:solidFill>
                  <a:schemeClr val="tx1">
                    <a:lumMod val="75000"/>
                    <a:lumOff val="25000"/>
                  </a:schemeClr>
                </a:solidFill>
              </a:rPr>
              <a:t> a </a:t>
            </a:r>
            <a:r>
              <a:rPr lang="es-ES" sz="1400" dirty="0" err="1">
                <a:solidFill>
                  <a:schemeClr val="tx1">
                    <a:lumMod val="75000"/>
                    <a:lumOff val="25000"/>
                  </a:schemeClr>
                </a:solidFill>
              </a:rPr>
              <a:t>crime</a:t>
            </a:r>
            <a:r>
              <a:rPr lang="es-ES" sz="1400" dirty="0">
                <a:solidFill>
                  <a:schemeClr val="tx1">
                    <a:lumMod val="75000"/>
                    <a:lumOff val="25000"/>
                  </a:schemeClr>
                </a:solidFill>
              </a:rPr>
              <a:t> </a:t>
            </a:r>
            <a:r>
              <a:rPr lang="es-ES" sz="1400" dirty="0" err="1">
                <a:solidFill>
                  <a:schemeClr val="tx1">
                    <a:lumMod val="75000"/>
                    <a:lumOff val="25000"/>
                  </a:schemeClr>
                </a:solidFill>
              </a:rPr>
              <a:t>that</a:t>
            </a:r>
            <a:r>
              <a:rPr lang="es-ES" sz="1400" dirty="0">
                <a:solidFill>
                  <a:schemeClr val="tx1">
                    <a:lumMod val="75000"/>
                    <a:lumOff val="25000"/>
                  </a:schemeClr>
                </a:solidFill>
              </a:rPr>
              <a:t> </a:t>
            </a:r>
            <a:r>
              <a:rPr lang="es-ES" sz="1400" dirty="0" err="1">
                <a:solidFill>
                  <a:schemeClr val="tx1">
                    <a:lumMod val="75000"/>
                    <a:lumOff val="25000"/>
                  </a:schemeClr>
                </a:solidFill>
              </a:rPr>
              <a:t>is</a:t>
            </a:r>
            <a:r>
              <a:rPr lang="es-ES" sz="1400" dirty="0">
                <a:solidFill>
                  <a:schemeClr val="tx1">
                    <a:lumMod val="75000"/>
                    <a:lumOff val="25000"/>
                  </a:schemeClr>
                </a:solidFill>
              </a:rPr>
              <a:t> </a:t>
            </a:r>
            <a:r>
              <a:rPr lang="es-ES" sz="1400" dirty="0" err="1">
                <a:solidFill>
                  <a:schemeClr val="tx1">
                    <a:lumMod val="75000"/>
                    <a:lumOff val="25000"/>
                  </a:schemeClr>
                </a:solidFill>
              </a:rPr>
              <a:t>progressively</a:t>
            </a:r>
            <a:r>
              <a:rPr lang="es-ES" sz="1400" dirty="0">
                <a:solidFill>
                  <a:schemeClr val="tx1">
                    <a:lumMod val="75000"/>
                    <a:lumOff val="25000"/>
                  </a:schemeClr>
                </a:solidFill>
              </a:rPr>
              <a:t> </a:t>
            </a:r>
            <a:r>
              <a:rPr lang="es-ES" sz="1400" dirty="0" err="1">
                <a:solidFill>
                  <a:schemeClr val="tx1">
                    <a:lumMod val="75000"/>
                    <a:lumOff val="25000"/>
                  </a:schemeClr>
                </a:solidFill>
              </a:rPr>
              <a:t>increasing</a:t>
            </a:r>
            <a:r>
              <a:rPr lang="es-ES" sz="1400" dirty="0">
                <a:solidFill>
                  <a:schemeClr val="tx1">
                    <a:lumMod val="75000"/>
                    <a:lumOff val="25000"/>
                  </a:schemeClr>
                </a:solidFill>
              </a:rPr>
              <a:t> </a:t>
            </a:r>
            <a:r>
              <a:rPr lang="es-ES" sz="1400" dirty="0" err="1">
                <a:solidFill>
                  <a:schemeClr val="tx1">
                    <a:lumMod val="75000"/>
                    <a:lumOff val="25000"/>
                  </a:schemeClr>
                </a:solidFill>
              </a:rPr>
              <a:t>by</a:t>
            </a:r>
            <a:r>
              <a:rPr lang="es-ES" sz="1400" dirty="0">
                <a:solidFill>
                  <a:schemeClr val="tx1">
                    <a:lumMod val="75000"/>
                    <a:lumOff val="25000"/>
                  </a:schemeClr>
                </a:solidFill>
              </a:rPr>
              <a:t> </a:t>
            </a:r>
            <a:r>
              <a:rPr lang="es-ES" sz="1400" dirty="0" err="1">
                <a:solidFill>
                  <a:schemeClr val="tx1">
                    <a:lumMod val="75000"/>
                    <a:lumOff val="25000"/>
                  </a:schemeClr>
                </a:solidFill>
              </a:rPr>
              <a:t>enhacing</a:t>
            </a:r>
            <a:r>
              <a:rPr lang="es-ES" sz="1400" dirty="0">
                <a:solidFill>
                  <a:schemeClr val="tx1">
                    <a:lumMod val="75000"/>
                    <a:lumOff val="25000"/>
                  </a:schemeClr>
                </a:solidFill>
              </a:rPr>
              <a:t> a </a:t>
            </a:r>
            <a:r>
              <a:rPr lang="es-ES" sz="1400" dirty="0" err="1">
                <a:solidFill>
                  <a:schemeClr val="tx1">
                    <a:lumMod val="75000"/>
                    <a:lumOff val="25000"/>
                  </a:schemeClr>
                </a:solidFill>
              </a:rPr>
              <a:t>good</a:t>
            </a:r>
            <a:r>
              <a:rPr lang="es-ES" sz="1400" dirty="0">
                <a:solidFill>
                  <a:schemeClr val="tx1">
                    <a:lumMod val="75000"/>
                    <a:lumOff val="25000"/>
                  </a:schemeClr>
                </a:solidFill>
              </a:rPr>
              <a:t> </a:t>
            </a:r>
            <a:r>
              <a:rPr lang="es-ES" sz="1400" dirty="0" err="1">
                <a:solidFill>
                  <a:schemeClr val="tx1">
                    <a:lumMod val="75000"/>
                    <a:lumOff val="25000"/>
                  </a:schemeClr>
                </a:solidFill>
              </a:rPr>
              <a:t>collaboration</a:t>
            </a:r>
            <a:r>
              <a:rPr lang="es-ES" sz="1400" dirty="0">
                <a:solidFill>
                  <a:schemeClr val="tx1">
                    <a:lumMod val="75000"/>
                    <a:lumOff val="25000"/>
                  </a:schemeClr>
                </a:solidFill>
              </a:rPr>
              <a:t> </a:t>
            </a:r>
            <a:r>
              <a:rPr lang="es-ES" sz="1400" dirty="0" err="1">
                <a:solidFill>
                  <a:schemeClr val="tx1">
                    <a:lumMod val="75000"/>
                    <a:lumOff val="25000"/>
                  </a:schemeClr>
                </a:solidFill>
              </a:rPr>
              <a:t>between</a:t>
            </a:r>
            <a:r>
              <a:rPr lang="es-ES" sz="1400" dirty="0">
                <a:solidFill>
                  <a:schemeClr val="tx1">
                    <a:lumMod val="75000"/>
                    <a:lumOff val="25000"/>
                  </a:schemeClr>
                </a:solidFill>
              </a:rPr>
              <a:t> </a:t>
            </a:r>
            <a:r>
              <a:rPr lang="es-ES" sz="1400" dirty="0" err="1">
                <a:solidFill>
                  <a:schemeClr val="tx1">
                    <a:lumMod val="75000"/>
                    <a:lumOff val="25000"/>
                  </a:schemeClr>
                </a:solidFill>
              </a:rPr>
              <a:t>all</a:t>
            </a:r>
            <a:r>
              <a:rPr lang="es-ES" sz="1400" dirty="0">
                <a:solidFill>
                  <a:schemeClr val="tx1">
                    <a:lumMod val="75000"/>
                    <a:lumOff val="25000"/>
                  </a:schemeClr>
                </a:solidFill>
              </a:rPr>
              <a:t> </a:t>
            </a:r>
            <a:r>
              <a:rPr lang="es-ES" sz="1400" dirty="0" err="1">
                <a:solidFill>
                  <a:schemeClr val="tx1">
                    <a:lumMod val="75000"/>
                    <a:lumOff val="25000"/>
                  </a:schemeClr>
                </a:solidFill>
              </a:rPr>
              <a:t>relevant</a:t>
            </a:r>
            <a:r>
              <a:rPr lang="es-ES" sz="1400" dirty="0">
                <a:solidFill>
                  <a:schemeClr val="tx1">
                    <a:lumMod val="75000"/>
                    <a:lumOff val="25000"/>
                  </a:schemeClr>
                </a:solidFill>
              </a:rPr>
              <a:t> </a:t>
            </a:r>
            <a:r>
              <a:rPr lang="es-ES" sz="1400" dirty="0" err="1">
                <a:solidFill>
                  <a:schemeClr val="tx1">
                    <a:lumMod val="75000"/>
                    <a:lumOff val="25000"/>
                  </a:schemeClr>
                </a:solidFill>
              </a:rPr>
              <a:t>actors</a:t>
            </a:r>
            <a:endParaRPr lang="en-US" sz="1400" dirty="0">
              <a:solidFill>
                <a:schemeClr val="tx1">
                  <a:lumMod val="75000"/>
                  <a:lumOff val="25000"/>
                </a:schemeClr>
              </a:solidFill>
            </a:endParaRPr>
          </a:p>
        </p:txBody>
      </p:sp>
      <p:grpSp>
        <p:nvGrpSpPr>
          <p:cNvPr id="34" name="Grupo 33"/>
          <p:cNvGrpSpPr/>
          <p:nvPr/>
        </p:nvGrpSpPr>
        <p:grpSpPr>
          <a:xfrm>
            <a:off x="2140582" y="5672066"/>
            <a:ext cx="392815" cy="406466"/>
            <a:chOff x="2683581" y="2093187"/>
            <a:chExt cx="1289845" cy="1150938"/>
          </a:xfrm>
        </p:grpSpPr>
        <p:sp>
          <p:nvSpPr>
            <p:cNvPr id="35" name="Freeform 5"/>
            <p:cNvSpPr>
              <a:spLocks/>
            </p:cNvSpPr>
            <p:nvPr/>
          </p:nvSpPr>
          <p:spPr bwMode="auto">
            <a:xfrm>
              <a:off x="2683581" y="2093187"/>
              <a:ext cx="1147763" cy="1150938"/>
            </a:xfrm>
            <a:custGeom>
              <a:avLst/>
              <a:gdLst>
                <a:gd name="T0" fmla="*/ 278 w 304"/>
                <a:gd name="T1" fmla="*/ 154 h 304"/>
                <a:gd name="T2" fmla="*/ 273 w 304"/>
                <a:gd name="T3" fmla="*/ 152 h 304"/>
                <a:gd name="T4" fmla="*/ 152 w 304"/>
                <a:gd name="T5" fmla="*/ 273 h 304"/>
                <a:gd name="T6" fmla="*/ 31 w 304"/>
                <a:gd name="T7" fmla="*/ 152 h 304"/>
                <a:gd name="T8" fmla="*/ 152 w 304"/>
                <a:gd name="T9" fmla="*/ 31 h 304"/>
                <a:gd name="T10" fmla="*/ 227 w 304"/>
                <a:gd name="T11" fmla="*/ 57 h 304"/>
                <a:gd name="T12" fmla="*/ 229 w 304"/>
                <a:gd name="T13" fmla="*/ 53 h 304"/>
                <a:gd name="T14" fmla="*/ 255 w 304"/>
                <a:gd name="T15" fmla="*/ 40 h 304"/>
                <a:gd name="T16" fmla="*/ 152 w 304"/>
                <a:gd name="T17" fmla="*/ 0 h 304"/>
                <a:gd name="T18" fmla="*/ 0 w 304"/>
                <a:gd name="T19" fmla="*/ 152 h 304"/>
                <a:gd name="T20" fmla="*/ 152 w 304"/>
                <a:gd name="T21" fmla="*/ 304 h 304"/>
                <a:gd name="T22" fmla="*/ 304 w 304"/>
                <a:gd name="T23" fmla="*/ 152 h 304"/>
                <a:gd name="T24" fmla="*/ 304 w 304"/>
                <a:gd name="T25" fmla="*/ 141 h 304"/>
                <a:gd name="T26" fmla="*/ 278 w 304"/>
                <a:gd name="T27" fmla="*/ 15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04">
                  <a:moveTo>
                    <a:pt x="278" y="154"/>
                  </a:moveTo>
                  <a:cubicBezTo>
                    <a:pt x="273" y="152"/>
                    <a:pt x="273" y="152"/>
                    <a:pt x="273" y="152"/>
                  </a:cubicBezTo>
                  <a:cubicBezTo>
                    <a:pt x="273" y="219"/>
                    <a:pt x="219" y="273"/>
                    <a:pt x="152" y="273"/>
                  </a:cubicBezTo>
                  <a:cubicBezTo>
                    <a:pt x="85" y="273"/>
                    <a:pt x="31" y="219"/>
                    <a:pt x="31" y="152"/>
                  </a:cubicBezTo>
                  <a:cubicBezTo>
                    <a:pt x="31" y="85"/>
                    <a:pt x="85" y="31"/>
                    <a:pt x="152" y="31"/>
                  </a:cubicBezTo>
                  <a:cubicBezTo>
                    <a:pt x="181" y="31"/>
                    <a:pt x="207" y="41"/>
                    <a:pt x="227" y="57"/>
                  </a:cubicBezTo>
                  <a:cubicBezTo>
                    <a:pt x="229" y="53"/>
                    <a:pt x="229" y="53"/>
                    <a:pt x="229" y="53"/>
                  </a:cubicBezTo>
                  <a:cubicBezTo>
                    <a:pt x="255" y="40"/>
                    <a:pt x="255" y="40"/>
                    <a:pt x="255" y="40"/>
                  </a:cubicBezTo>
                  <a:cubicBezTo>
                    <a:pt x="228" y="15"/>
                    <a:pt x="192" y="0"/>
                    <a:pt x="152" y="0"/>
                  </a:cubicBezTo>
                  <a:cubicBezTo>
                    <a:pt x="68" y="0"/>
                    <a:pt x="0" y="68"/>
                    <a:pt x="0" y="152"/>
                  </a:cubicBezTo>
                  <a:cubicBezTo>
                    <a:pt x="0" y="236"/>
                    <a:pt x="68" y="304"/>
                    <a:pt x="152" y="304"/>
                  </a:cubicBezTo>
                  <a:cubicBezTo>
                    <a:pt x="236" y="304"/>
                    <a:pt x="304" y="236"/>
                    <a:pt x="304" y="152"/>
                  </a:cubicBezTo>
                  <a:cubicBezTo>
                    <a:pt x="304" y="148"/>
                    <a:pt x="304" y="145"/>
                    <a:pt x="304" y="141"/>
                  </a:cubicBezTo>
                  <a:lnTo>
                    <a:pt x="278" y="15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latin typeface="Arial"/>
              </a:endParaRPr>
            </a:p>
          </p:txBody>
        </p:sp>
        <p:sp>
          <p:nvSpPr>
            <p:cNvPr id="36" name="Freeform 6"/>
            <p:cNvSpPr>
              <a:spLocks/>
            </p:cNvSpPr>
            <p:nvPr/>
          </p:nvSpPr>
          <p:spPr bwMode="auto">
            <a:xfrm>
              <a:off x="2897101" y="2309087"/>
              <a:ext cx="720725" cy="723900"/>
            </a:xfrm>
            <a:custGeom>
              <a:avLst/>
              <a:gdLst>
                <a:gd name="T0" fmla="*/ 178 w 191"/>
                <a:gd name="T1" fmla="*/ 84 h 191"/>
                <a:gd name="T2" fmla="*/ 160 w 191"/>
                <a:gd name="T3" fmla="*/ 93 h 191"/>
                <a:gd name="T4" fmla="*/ 160 w 191"/>
                <a:gd name="T5" fmla="*/ 95 h 191"/>
                <a:gd name="T6" fmla="*/ 95 w 191"/>
                <a:gd name="T7" fmla="*/ 160 h 191"/>
                <a:gd name="T8" fmla="*/ 31 w 191"/>
                <a:gd name="T9" fmla="*/ 95 h 191"/>
                <a:gd name="T10" fmla="*/ 95 w 191"/>
                <a:gd name="T11" fmla="*/ 31 h 191"/>
                <a:gd name="T12" fmla="*/ 137 w 191"/>
                <a:gd name="T13" fmla="*/ 46 h 191"/>
                <a:gd name="T14" fmla="*/ 156 w 191"/>
                <a:gd name="T15" fmla="*/ 37 h 191"/>
                <a:gd name="T16" fmla="*/ 160 w 191"/>
                <a:gd name="T17" fmla="*/ 25 h 191"/>
                <a:gd name="T18" fmla="*/ 95 w 191"/>
                <a:gd name="T19" fmla="*/ 0 h 191"/>
                <a:gd name="T20" fmla="*/ 0 w 191"/>
                <a:gd name="T21" fmla="*/ 95 h 191"/>
                <a:gd name="T22" fmla="*/ 95 w 191"/>
                <a:gd name="T23" fmla="*/ 191 h 191"/>
                <a:gd name="T24" fmla="*/ 191 w 191"/>
                <a:gd name="T25" fmla="*/ 95 h 191"/>
                <a:gd name="T26" fmla="*/ 190 w 191"/>
                <a:gd name="T27" fmla="*/ 87 h 191"/>
                <a:gd name="T28" fmla="*/ 178 w 191"/>
                <a:gd name="T2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1">
                  <a:moveTo>
                    <a:pt x="178" y="84"/>
                  </a:moveTo>
                  <a:cubicBezTo>
                    <a:pt x="160" y="93"/>
                    <a:pt x="160" y="93"/>
                    <a:pt x="160" y="93"/>
                  </a:cubicBezTo>
                  <a:cubicBezTo>
                    <a:pt x="160" y="94"/>
                    <a:pt x="160" y="94"/>
                    <a:pt x="160" y="95"/>
                  </a:cubicBezTo>
                  <a:cubicBezTo>
                    <a:pt x="160" y="131"/>
                    <a:pt x="131" y="160"/>
                    <a:pt x="95" y="160"/>
                  </a:cubicBezTo>
                  <a:cubicBezTo>
                    <a:pt x="60" y="160"/>
                    <a:pt x="31" y="131"/>
                    <a:pt x="31" y="95"/>
                  </a:cubicBezTo>
                  <a:cubicBezTo>
                    <a:pt x="31" y="60"/>
                    <a:pt x="60" y="31"/>
                    <a:pt x="95" y="31"/>
                  </a:cubicBezTo>
                  <a:cubicBezTo>
                    <a:pt x="111" y="31"/>
                    <a:pt x="126" y="37"/>
                    <a:pt x="137" y="46"/>
                  </a:cubicBezTo>
                  <a:cubicBezTo>
                    <a:pt x="156" y="37"/>
                    <a:pt x="156" y="37"/>
                    <a:pt x="156" y="37"/>
                  </a:cubicBezTo>
                  <a:cubicBezTo>
                    <a:pt x="160" y="25"/>
                    <a:pt x="160" y="25"/>
                    <a:pt x="160" y="25"/>
                  </a:cubicBezTo>
                  <a:cubicBezTo>
                    <a:pt x="143" y="10"/>
                    <a:pt x="121" y="0"/>
                    <a:pt x="95" y="0"/>
                  </a:cubicBezTo>
                  <a:cubicBezTo>
                    <a:pt x="43" y="0"/>
                    <a:pt x="0" y="42"/>
                    <a:pt x="0" y="95"/>
                  </a:cubicBezTo>
                  <a:cubicBezTo>
                    <a:pt x="0" y="148"/>
                    <a:pt x="43" y="191"/>
                    <a:pt x="95" y="191"/>
                  </a:cubicBezTo>
                  <a:cubicBezTo>
                    <a:pt x="148" y="191"/>
                    <a:pt x="191" y="148"/>
                    <a:pt x="191" y="95"/>
                  </a:cubicBezTo>
                  <a:cubicBezTo>
                    <a:pt x="191" y="93"/>
                    <a:pt x="191" y="90"/>
                    <a:pt x="190" y="87"/>
                  </a:cubicBezTo>
                  <a:lnTo>
                    <a:pt x="178" y="8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sp>
          <p:nvSpPr>
            <p:cNvPr id="37" name="Freeform 8"/>
            <p:cNvSpPr>
              <a:spLocks/>
            </p:cNvSpPr>
            <p:nvPr/>
          </p:nvSpPr>
          <p:spPr bwMode="auto">
            <a:xfrm>
              <a:off x="3209838" y="2210663"/>
              <a:ext cx="763588" cy="511175"/>
            </a:xfrm>
            <a:custGeom>
              <a:avLst/>
              <a:gdLst>
                <a:gd name="T0" fmla="*/ 165 w 202"/>
                <a:gd name="T1" fmla="*/ 0 h 135"/>
                <a:gd name="T2" fmla="*/ 98 w 202"/>
                <a:gd name="T3" fmla="*/ 32 h 135"/>
                <a:gd name="T4" fmla="*/ 83 w 202"/>
                <a:gd name="T5" fmla="*/ 72 h 135"/>
                <a:gd name="T6" fmla="*/ 9 w 202"/>
                <a:gd name="T7" fmla="*/ 108 h 135"/>
                <a:gd name="T8" fmla="*/ 3 w 202"/>
                <a:gd name="T9" fmla="*/ 126 h 135"/>
                <a:gd name="T10" fmla="*/ 21 w 202"/>
                <a:gd name="T11" fmla="*/ 132 h 135"/>
                <a:gd name="T12" fmla="*/ 94 w 202"/>
                <a:gd name="T13" fmla="*/ 96 h 135"/>
                <a:gd name="T14" fmla="*/ 135 w 202"/>
                <a:gd name="T15" fmla="*/ 109 h 135"/>
                <a:gd name="T16" fmla="*/ 202 w 202"/>
                <a:gd name="T17" fmla="*/ 76 h 135"/>
                <a:gd name="T18" fmla="*/ 158 w 202"/>
                <a:gd name="T19" fmla="*/ 50 h 135"/>
                <a:gd name="T20" fmla="*/ 165 w 202"/>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35">
                  <a:moveTo>
                    <a:pt x="165" y="0"/>
                  </a:moveTo>
                  <a:cubicBezTo>
                    <a:pt x="98" y="32"/>
                    <a:pt x="98" y="32"/>
                    <a:pt x="98" y="32"/>
                  </a:cubicBezTo>
                  <a:cubicBezTo>
                    <a:pt x="83" y="72"/>
                    <a:pt x="83" y="72"/>
                    <a:pt x="83" y="72"/>
                  </a:cubicBezTo>
                  <a:cubicBezTo>
                    <a:pt x="9" y="108"/>
                    <a:pt x="9" y="108"/>
                    <a:pt x="9" y="108"/>
                  </a:cubicBezTo>
                  <a:cubicBezTo>
                    <a:pt x="3" y="111"/>
                    <a:pt x="0" y="119"/>
                    <a:pt x="3" y="126"/>
                  </a:cubicBezTo>
                  <a:cubicBezTo>
                    <a:pt x="6" y="132"/>
                    <a:pt x="14" y="135"/>
                    <a:pt x="21" y="132"/>
                  </a:cubicBezTo>
                  <a:cubicBezTo>
                    <a:pt x="94" y="96"/>
                    <a:pt x="94" y="96"/>
                    <a:pt x="94" y="96"/>
                  </a:cubicBezTo>
                  <a:cubicBezTo>
                    <a:pt x="135" y="109"/>
                    <a:pt x="135" y="109"/>
                    <a:pt x="135" y="109"/>
                  </a:cubicBezTo>
                  <a:cubicBezTo>
                    <a:pt x="202" y="76"/>
                    <a:pt x="202" y="76"/>
                    <a:pt x="202" y="76"/>
                  </a:cubicBezTo>
                  <a:cubicBezTo>
                    <a:pt x="158" y="50"/>
                    <a:pt x="158" y="50"/>
                    <a:pt x="158" y="50"/>
                  </a:cubicBezTo>
                  <a:lnTo>
                    <a:pt x="165"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grpSp>
      <p:sp>
        <p:nvSpPr>
          <p:cNvPr id="38" name="CuadroTexto 37"/>
          <p:cNvSpPr txBox="1"/>
          <p:nvPr/>
        </p:nvSpPr>
        <p:spPr>
          <a:xfrm>
            <a:off x="2589228" y="5740192"/>
            <a:ext cx="9013370" cy="307777"/>
          </a:xfrm>
          <a:prstGeom prst="rect">
            <a:avLst/>
          </a:prstGeom>
          <a:noFill/>
          <a:ln w="19050">
            <a:noFill/>
            <a:prstDash val="dash"/>
          </a:ln>
        </p:spPr>
        <p:txBody>
          <a:bodyPr wrap="square" rtlCol="0">
            <a:spAutoFit/>
          </a:bodyPr>
          <a:lstStyle/>
          <a:p>
            <a:pPr algn="just"/>
            <a:r>
              <a:rPr lang="es-ES" sz="1400" dirty="0" err="1">
                <a:solidFill>
                  <a:schemeClr val="tx1">
                    <a:lumMod val="75000"/>
                    <a:lumOff val="25000"/>
                  </a:schemeClr>
                </a:solidFill>
              </a:rPr>
              <a:t>Demonstrate</a:t>
            </a:r>
            <a:r>
              <a:rPr lang="es-ES" sz="1400" dirty="0">
                <a:solidFill>
                  <a:schemeClr val="tx1">
                    <a:lumMod val="75000"/>
                    <a:lumOff val="25000"/>
                  </a:schemeClr>
                </a:solidFill>
              </a:rPr>
              <a:t> </a:t>
            </a:r>
            <a:r>
              <a:rPr lang="es-ES" sz="1400" dirty="0" err="1">
                <a:solidFill>
                  <a:schemeClr val="tx1">
                    <a:lumMod val="75000"/>
                    <a:lumOff val="25000"/>
                  </a:schemeClr>
                </a:solidFill>
              </a:rPr>
              <a:t>the</a:t>
            </a:r>
            <a:r>
              <a:rPr lang="es-ES" sz="1400" dirty="0">
                <a:solidFill>
                  <a:schemeClr val="tx1">
                    <a:lumMod val="75000"/>
                    <a:lumOff val="25000"/>
                  </a:schemeClr>
                </a:solidFill>
              </a:rPr>
              <a:t> </a:t>
            </a:r>
            <a:r>
              <a:rPr lang="es-ES" sz="1400" dirty="0" err="1">
                <a:solidFill>
                  <a:schemeClr val="tx1">
                    <a:lumMod val="75000"/>
                    <a:lumOff val="25000"/>
                  </a:schemeClr>
                </a:solidFill>
              </a:rPr>
              <a:t>relevance</a:t>
            </a:r>
            <a:r>
              <a:rPr lang="es-ES" sz="1400" dirty="0">
                <a:solidFill>
                  <a:schemeClr val="tx1">
                    <a:lumMod val="75000"/>
                    <a:lumOff val="25000"/>
                  </a:schemeClr>
                </a:solidFill>
              </a:rPr>
              <a:t> of </a:t>
            </a:r>
            <a:r>
              <a:rPr lang="es-ES" sz="1400" dirty="0" err="1">
                <a:solidFill>
                  <a:schemeClr val="tx1">
                    <a:lumMod val="75000"/>
                    <a:lumOff val="25000"/>
                  </a:schemeClr>
                </a:solidFill>
              </a:rPr>
              <a:t>linking</a:t>
            </a:r>
            <a:r>
              <a:rPr lang="es-ES" sz="1400" dirty="0">
                <a:solidFill>
                  <a:schemeClr val="tx1">
                    <a:lumMod val="75000"/>
                    <a:lumOff val="25000"/>
                  </a:schemeClr>
                </a:solidFill>
              </a:rPr>
              <a:t> </a:t>
            </a:r>
            <a:r>
              <a:rPr lang="es-ES" sz="1400" dirty="0" err="1">
                <a:solidFill>
                  <a:schemeClr val="tx1">
                    <a:lumMod val="75000"/>
                    <a:lumOff val="25000"/>
                  </a:schemeClr>
                </a:solidFill>
              </a:rPr>
              <a:t>this</a:t>
            </a:r>
            <a:r>
              <a:rPr lang="es-ES" sz="1400" dirty="0">
                <a:solidFill>
                  <a:schemeClr val="tx1">
                    <a:lumMod val="75000"/>
                    <a:lumOff val="25000"/>
                  </a:schemeClr>
                </a:solidFill>
              </a:rPr>
              <a:t> </a:t>
            </a:r>
            <a:r>
              <a:rPr lang="es-ES" sz="1400" dirty="0" err="1">
                <a:solidFill>
                  <a:schemeClr val="tx1">
                    <a:lumMod val="75000"/>
                    <a:lumOff val="25000"/>
                  </a:schemeClr>
                </a:solidFill>
              </a:rPr>
              <a:t>crime</a:t>
            </a:r>
            <a:r>
              <a:rPr lang="es-ES" sz="1400" dirty="0">
                <a:solidFill>
                  <a:schemeClr val="tx1">
                    <a:lumMod val="75000"/>
                    <a:lumOff val="25000"/>
                  </a:schemeClr>
                </a:solidFill>
              </a:rPr>
              <a:t> </a:t>
            </a:r>
            <a:r>
              <a:rPr lang="es-ES" sz="1400" dirty="0" err="1">
                <a:solidFill>
                  <a:schemeClr val="tx1">
                    <a:lumMod val="75000"/>
                    <a:lumOff val="25000"/>
                  </a:schemeClr>
                </a:solidFill>
              </a:rPr>
              <a:t>with</a:t>
            </a:r>
            <a:r>
              <a:rPr lang="es-ES" sz="1400" dirty="0">
                <a:solidFill>
                  <a:schemeClr val="tx1">
                    <a:lumMod val="75000"/>
                    <a:lumOff val="25000"/>
                  </a:schemeClr>
                </a:solidFill>
              </a:rPr>
              <a:t> </a:t>
            </a:r>
            <a:r>
              <a:rPr lang="es-ES" sz="1400" dirty="0" err="1">
                <a:solidFill>
                  <a:schemeClr val="tx1">
                    <a:lumMod val="75000"/>
                    <a:lumOff val="25000"/>
                  </a:schemeClr>
                </a:solidFill>
              </a:rPr>
              <a:t>intelligence</a:t>
            </a:r>
            <a:r>
              <a:rPr lang="es-ES" sz="1400" dirty="0">
                <a:solidFill>
                  <a:schemeClr val="tx1">
                    <a:lumMod val="75000"/>
                    <a:lumOff val="25000"/>
                  </a:schemeClr>
                </a:solidFill>
              </a:rPr>
              <a:t> </a:t>
            </a:r>
            <a:r>
              <a:rPr lang="es-ES" sz="1400" dirty="0" err="1">
                <a:solidFill>
                  <a:schemeClr val="tx1">
                    <a:lumMod val="75000"/>
                    <a:lumOff val="25000"/>
                  </a:schemeClr>
                </a:solidFill>
              </a:rPr>
              <a:t>analysis</a:t>
            </a:r>
            <a:endParaRPr lang="en-US" sz="1400" dirty="0">
              <a:solidFill>
                <a:schemeClr val="tx1">
                  <a:lumMod val="75000"/>
                  <a:lumOff val="25000"/>
                </a:schemeClr>
              </a:solidFill>
            </a:endParaRPr>
          </a:p>
        </p:txBody>
      </p:sp>
      <p:grpSp>
        <p:nvGrpSpPr>
          <p:cNvPr id="39" name="Grupo 38"/>
          <p:cNvGrpSpPr/>
          <p:nvPr/>
        </p:nvGrpSpPr>
        <p:grpSpPr>
          <a:xfrm>
            <a:off x="2118946" y="6154779"/>
            <a:ext cx="392815" cy="406466"/>
            <a:chOff x="2683581" y="2093187"/>
            <a:chExt cx="1289845" cy="1150938"/>
          </a:xfrm>
        </p:grpSpPr>
        <p:sp>
          <p:nvSpPr>
            <p:cNvPr id="40" name="Freeform 5"/>
            <p:cNvSpPr>
              <a:spLocks/>
            </p:cNvSpPr>
            <p:nvPr/>
          </p:nvSpPr>
          <p:spPr bwMode="auto">
            <a:xfrm>
              <a:off x="2683581" y="2093187"/>
              <a:ext cx="1147763" cy="1150938"/>
            </a:xfrm>
            <a:custGeom>
              <a:avLst/>
              <a:gdLst>
                <a:gd name="T0" fmla="*/ 278 w 304"/>
                <a:gd name="T1" fmla="*/ 154 h 304"/>
                <a:gd name="T2" fmla="*/ 273 w 304"/>
                <a:gd name="T3" fmla="*/ 152 h 304"/>
                <a:gd name="T4" fmla="*/ 152 w 304"/>
                <a:gd name="T5" fmla="*/ 273 h 304"/>
                <a:gd name="T6" fmla="*/ 31 w 304"/>
                <a:gd name="T7" fmla="*/ 152 h 304"/>
                <a:gd name="T8" fmla="*/ 152 w 304"/>
                <a:gd name="T9" fmla="*/ 31 h 304"/>
                <a:gd name="T10" fmla="*/ 227 w 304"/>
                <a:gd name="T11" fmla="*/ 57 h 304"/>
                <a:gd name="T12" fmla="*/ 229 w 304"/>
                <a:gd name="T13" fmla="*/ 53 h 304"/>
                <a:gd name="T14" fmla="*/ 255 w 304"/>
                <a:gd name="T15" fmla="*/ 40 h 304"/>
                <a:gd name="T16" fmla="*/ 152 w 304"/>
                <a:gd name="T17" fmla="*/ 0 h 304"/>
                <a:gd name="T18" fmla="*/ 0 w 304"/>
                <a:gd name="T19" fmla="*/ 152 h 304"/>
                <a:gd name="T20" fmla="*/ 152 w 304"/>
                <a:gd name="T21" fmla="*/ 304 h 304"/>
                <a:gd name="T22" fmla="*/ 304 w 304"/>
                <a:gd name="T23" fmla="*/ 152 h 304"/>
                <a:gd name="T24" fmla="*/ 304 w 304"/>
                <a:gd name="T25" fmla="*/ 141 h 304"/>
                <a:gd name="T26" fmla="*/ 278 w 304"/>
                <a:gd name="T27" fmla="*/ 15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04">
                  <a:moveTo>
                    <a:pt x="278" y="154"/>
                  </a:moveTo>
                  <a:cubicBezTo>
                    <a:pt x="273" y="152"/>
                    <a:pt x="273" y="152"/>
                    <a:pt x="273" y="152"/>
                  </a:cubicBezTo>
                  <a:cubicBezTo>
                    <a:pt x="273" y="219"/>
                    <a:pt x="219" y="273"/>
                    <a:pt x="152" y="273"/>
                  </a:cubicBezTo>
                  <a:cubicBezTo>
                    <a:pt x="85" y="273"/>
                    <a:pt x="31" y="219"/>
                    <a:pt x="31" y="152"/>
                  </a:cubicBezTo>
                  <a:cubicBezTo>
                    <a:pt x="31" y="85"/>
                    <a:pt x="85" y="31"/>
                    <a:pt x="152" y="31"/>
                  </a:cubicBezTo>
                  <a:cubicBezTo>
                    <a:pt x="181" y="31"/>
                    <a:pt x="207" y="41"/>
                    <a:pt x="227" y="57"/>
                  </a:cubicBezTo>
                  <a:cubicBezTo>
                    <a:pt x="229" y="53"/>
                    <a:pt x="229" y="53"/>
                    <a:pt x="229" y="53"/>
                  </a:cubicBezTo>
                  <a:cubicBezTo>
                    <a:pt x="255" y="40"/>
                    <a:pt x="255" y="40"/>
                    <a:pt x="255" y="40"/>
                  </a:cubicBezTo>
                  <a:cubicBezTo>
                    <a:pt x="228" y="15"/>
                    <a:pt x="192" y="0"/>
                    <a:pt x="152" y="0"/>
                  </a:cubicBezTo>
                  <a:cubicBezTo>
                    <a:pt x="68" y="0"/>
                    <a:pt x="0" y="68"/>
                    <a:pt x="0" y="152"/>
                  </a:cubicBezTo>
                  <a:cubicBezTo>
                    <a:pt x="0" y="236"/>
                    <a:pt x="68" y="304"/>
                    <a:pt x="152" y="304"/>
                  </a:cubicBezTo>
                  <a:cubicBezTo>
                    <a:pt x="236" y="304"/>
                    <a:pt x="304" y="236"/>
                    <a:pt x="304" y="152"/>
                  </a:cubicBezTo>
                  <a:cubicBezTo>
                    <a:pt x="304" y="148"/>
                    <a:pt x="304" y="145"/>
                    <a:pt x="304" y="141"/>
                  </a:cubicBezTo>
                  <a:lnTo>
                    <a:pt x="278" y="15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latin typeface="Arial"/>
              </a:endParaRPr>
            </a:p>
          </p:txBody>
        </p:sp>
        <p:sp>
          <p:nvSpPr>
            <p:cNvPr id="41" name="Freeform 6"/>
            <p:cNvSpPr>
              <a:spLocks/>
            </p:cNvSpPr>
            <p:nvPr/>
          </p:nvSpPr>
          <p:spPr bwMode="auto">
            <a:xfrm>
              <a:off x="2897101" y="2309087"/>
              <a:ext cx="720725" cy="723900"/>
            </a:xfrm>
            <a:custGeom>
              <a:avLst/>
              <a:gdLst>
                <a:gd name="T0" fmla="*/ 178 w 191"/>
                <a:gd name="T1" fmla="*/ 84 h 191"/>
                <a:gd name="T2" fmla="*/ 160 w 191"/>
                <a:gd name="T3" fmla="*/ 93 h 191"/>
                <a:gd name="T4" fmla="*/ 160 w 191"/>
                <a:gd name="T5" fmla="*/ 95 h 191"/>
                <a:gd name="T6" fmla="*/ 95 w 191"/>
                <a:gd name="T7" fmla="*/ 160 h 191"/>
                <a:gd name="T8" fmla="*/ 31 w 191"/>
                <a:gd name="T9" fmla="*/ 95 h 191"/>
                <a:gd name="T10" fmla="*/ 95 w 191"/>
                <a:gd name="T11" fmla="*/ 31 h 191"/>
                <a:gd name="T12" fmla="*/ 137 w 191"/>
                <a:gd name="T13" fmla="*/ 46 h 191"/>
                <a:gd name="T14" fmla="*/ 156 w 191"/>
                <a:gd name="T15" fmla="*/ 37 h 191"/>
                <a:gd name="T16" fmla="*/ 160 w 191"/>
                <a:gd name="T17" fmla="*/ 25 h 191"/>
                <a:gd name="T18" fmla="*/ 95 w 191"/>
                <a:gd name="T19" fmla="*/ 0 h 191"/>
                <a:gd name="T20" fmla="*/ 0 w 191"/>
                <a:gd name="T21" fmla="*/ 95 h 191"/>
                <a:gd name="T22" fmla="*/ 95 w 191"/>
                <a:gd name="T23" fmla="*/ 191 h 191"/>
                <a:gd name="T24" fmla="*/ 191 w 191"/>
                <a:gd name="T25" fmla="*/ 95 h 191"/>
                <a:gd name="T26" fmla="*/ 190 w 191"/>
                <a:gd name="T27" fmla="*/ 87 h 191"/>
                <a:gd name="T28" fmla="*/ 178 w 191"/>
                <a:gd name="T29"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1">
                  <a:moveTo>
                    <a:pt x="178" y="84"/>
                  </a:moveTo>
                  <a:cubicBezTo>
                    <a:pt x="160" y="93"/>
                    <a:pt x="160" y="93"/>
                    <a:pt x="160" y="93"/>
                  </a:cubicBezTo>
                  <a:cubicBezTo>
                    <a:pt x="160" y="94"/>
                    <a:pt x="160" y="94"/>
                    <a:pt x="160" y="95"/>
                  </a:cubicBezTo>
                  <a:cubicBezTo>
                    <a:pt x="160" y="131"/>
                    <a:pt x="131" y="160"/>
                    <a:pt x="95" y="160"/>
                  </a:cubicBezTo>
                  <a:cubicBezTo>
                    <a:pt x="60" y="160"/>
                    <a:pt x="31" y="131"/>
                    <a:pt x="31" y="95"/>
                  </a:cubicBezTo>
                  <a:cubicBezTo>
                    <a:pt x="31" y="60"/>
                    <a:pt x="60" y="31"/>
                    <a:pt x="95" y="31"/>
                  </a:cubicBezTo>
                  <a:cubicBezTo>
                    <a:pt x="111" y="31"/>
                    <a:pt x="126" y="37"/>
                    <a:pt x="137" y="46"/>
                  </a:cubicBezTo>
                  <a:cubicBezTo>
                    <a:pt x="156" y="37"/>
                    <a:pt x="156" y="37"/>
                    <a:pt x="156" y="37"/>
                  </a:cubicBezTo>
                  <a:cubicBezTo>
                    <a:pt x="160" y="25"/>
                    <a:pt x="160" y="25"/>
                    <a:pt x="160" y="25"/>
                  </a:cubicBezTo>
                  <a:cubicBezTo>
                    <a:pt x="143" y="10"/>
                    <a:pt x="121" y="0"/>
                    <a:pt x="95" y="0"/>
                  </a:cubicBezTo>
                  <a:cubicBezTo>
                    <a:pt x="43" y="0"/>
                    <a:pt x="0" y="42"/>
                    <a:pt x="0" y="95"/>
                  </a:cubicBezTo>
                  <a:cubicBezTo>
                    <a:pt x="0" y="148"/>
                    <a:pt x="43" y="191"/>
                    <a:pt x="95" y="191"/>
                  </a:cubicBezTo>
                  <a:cubicBezTo>
                    <a:pt x="148" y="191"/>
                    <a:pt x="191" y="148"/>
                    <a:pt x="191" y="95"/>
                  </a:cubicBezTo>
                  <a:cubicBezTo>
                    <a:pt x="191" y="93"/>
                    <a:pt x="191" y="90"/>
                    <a:pt x="190" y="87"/>
                  </a:cubicBezTo>
                  <a:lnTo>
                    <a:pt x="178" y="84"/>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sp>
          <p:nvSpPr>
            <p:cNvPr id="42" name="Freeform 8"/>
            <p:cNvSpPr>
              <a:spLocks/>
            </p:cNvSpPr>
            <p:nvPr/>
          </p:nvSpPr>
          <p:spPr bwMode="auto">
            <a:xfrm>
              <a:off x="3209838" y="2210663"/>
              <a:ext cx="763588" cy="511175"/>
            </a:xfrm>
            <a:custGeom>
              <a:avLst/>
              <a:gdLst>
                <a:gd name="T0" fmla="*/ 165 w 202"/>
                <a:gd name="T1" fmla="*/ 0 h 135"/>
                <a:gd name="T2" fmla="*/ 98 w 202"/>
                <a:gd name="T3" fmla="*/ 32 h 135"/>
                <a:gd name="T4" fmla="*/ 83 w 202"/>
                <a:gd name="T5" fmla="*/ 72 h 135"/>
                <a:gd name="T6" fmla="*/ 9 w 202"/>
                <a:gd name="T7" fmla="*/ 108 h 135"/>
                <a:gd name="T8" fmla="*/ 3 w 202"/>
                <a:gd name="T9" fmla="*/ 126 h 135"/>
                <a:gd name="T10" fmla="*/ 21 w 202"/>
                <a:gd name="T11" fmla="*/ 132 h 135"/>
                <a:gd name="T12" fmla="*/ 94 w 202"/>
                <a:gd name="T13" fmla="*/ 96 h 135"/>
                <a:gd name="T14" fmla="*/ 135 w 202"/>
                <a:gd name="T15" fmla="*/ 109 h 135"/>
                <a:gd name="T16" fmla="*/ 202 w 202"/>
                <a:gd name="T17" fmla="*/ 76 h 135"/>
                <a:gd name="T18" fmla="*/ 158 w 202"/>
                <a:gd name="T19" fmla="*/ 50 h 135"/>
                <a:gd name="T20" fmla="*/ 165 w 202"/>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35">
                  <a:moveTo>
                    <a:pt x="165" y="0"/>
                  </a:moveTo>
                  <a:cubicBezTo>
                    <a:pt x="98" y="32"/>
                    <a:pt x="98" y="32"/>
                    <a:pt x="98" y="32"/>
                  </a:cubicBezTo>
                  <a:cubicBezTo>
                    <a:pt x="83" y="72"/>
                    <a:pt x="83" y="72"/>
                    <a:pt x="83" y="72"/>
                  </a:cubicBezTo>
                  <a:cubicBezTo>
                    <a:pt x="9" y="108"/>
                    <a:pt x="9" y="108"/>
                    <a:pt x="9" y="108"/>
                  </a:cubicBezTo>
                  <a:cubicBezTo>
                    <a:pt x="3" y="111"/>
                    <a:pt x="0" y="119"/>
                    <a:pt x="3" y="126"/>
                  </a:cubicBezTo>
                  <a:cubicBezTo>
                    <a:pt x="6" y="132"/>
                    <a:pt x="14" y="135"/>
                    <a:pt x="21" y="132"/>
                  </a:cubicBezTo>
                  <a:cubicBezTo>
                    <a:pt x="94" y="96"/>
                    <a:pt x="94" y="96"/>
                    <a:pt x="94" y="96"/>
                  </a:cubicBezTo>
                  <a:cubicBezTo>
                    <a:pt x="135" y="109"/>
                    <a:pt x="135" y="109"/>
                    <a:pt x="135" y="109"/>
                  </a:cubicBezTo>
                  <a:cubicBezTo>
                    <a:pt x="202" y="76"/>
                    <a:pt x="202" y="76"/>
                    <a:pt x="202" y="76"/>
                  </a:cubicBezTo>
                  <a:cubicBezTo>
                    <a:pt x="158" y="50"/>
                    <a:pt x="158" y="50"/>
                    <a:pt x="158" y="50"/>
                  </a:cubicBezTo>
                  <a:lnTo>
                    <a:pt x="165"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defTabSz="914400">
                <a:defRPr/>
              </a:pPr>
              <a:endParaRPr lang="es-ES" kern="0" dirty="0">
                <a:solidFill>
                  <a:prstClr val="black"/>
                </a:solidFill>
                <a:latin typeface="Arial"/>
              </a:endParaRPr>
            </a:p>
          </p:txBody>
        </p:sp>
      </p:grpSp>
      <p:sp>
        <p:nvSpPr>
          <p:cNvPr id="43" name="CuadroTexto 42"/>
          <p:cNvSpPr txBox="1"/>
          <p:nvPr/>
        </p:nvSpPr>
        <p:spPr>
          <a:xfrm>
            <a:off x="2610862" y="6178902"/>
            <a:ext cx="9013370" cy="307777"/>
          </a:xfrm>
          <a:prstGeom prst="rect">
            <a:avLst/>
          </a:prstGeom>
          <a:noFill/>
          <a:ln w="19050">
            <a:noFill/>
            <a:prstDash val="dash"/>
          </a:ln>
        </p:spPr>
        <p:txBody>
          <a:bodyPr wrap="square" rtlCol="0">
            <a:spAutoFit/>
          </a:bodyPr>
          <a:lstStyle/>
          <a:p>
            <a:pPr algn="just"/>
            <a:r>
              <a:rPr lang="es-ES" sz="1400" dirty="0" err="1">
                <a:solidFill>
                  <a:schemeClr val="tx1">
                    <a:lumMod val="75000"/>
                    <a:lumOff val="25000"/>
                  </a:schemeClr>
                </a:solidFill>
              </a:rPr>
              <a:t>Demonstrate</a:t>
            </a:r>
            <a:r>
              <a:rPr lang="es-ES" sz="1400" dirty="0">
                <a:solidFill>
                  <a:schemeClr val="tx1">
                    <a:lumMod val="75000"/>
                    <a:lumOff val="25000"/>
                  </a:schemeClr>
                </a:solidFill>
              </a:rPr>
              <a:t> </a:t>
            </a:r>
            <a:r>
              <a:rPr lang="es-ES" sz="1400" dirty="0" err="1">
                <a:solidFill>
                  <a:schemeClr val="tx1">
                    <a:lumMod val="75000"/>
                    <a:lumOff val="25000"/>
                  </a:schemeClr>
                </a:solidFill>
              </a:rPr>
              <a:t>the</a:t>
            </a:r>
            <a:r>
              <a:rPr lang="es-ES" sz="1400" dirty="0">
                <a:solidFill>
                  <a:schemeClr val="tx1">
                    <a:lumMod val="75000"/>
                    <a:lumOff val="25000"/>
                  </a:schemeClr>
                </a:solidFill>
              </a:rPr>
              <a:t> role </a:t>
            </a:r>
            <a:r>
              <a:rPr lang="es-ES" sz="1400" dirty="0" err="1">
                <a:solidFill>
                  <a:schemeClr val="tx1">
                    <a:lumMod val="75000"/>
                    <a:lumOff val="25000"/>
                  </a:schemeClr>
                </a:solidFill>
              </a:rPr>
              <a:t>NGOs</a:t>
            </a:r>
            <a:r>
              <a:rPr lang="es-ES" sz="1400" dirty="0">
                <a:solidFill>
                  <a:schemeClr val="tx1">
                    <a:lumMod val="75000"/>
                    <a:lumOff val="25000"/>
                  </a:schemeClr>
                </a:solidFill>
              </a:rPr>
              <a:t> </a:t>
            </a:r>
            <a:r>
              <a:rPr lang="es-ES" sz="1400" dirty="0" err="1">
                <a:solidFill>
                  <a:schemeClr val="tx1">
                    <a:lumMod val="75000"/>
                    <a:lumOff val="25000"/>
                  </a:schemeClr>
                </a:solidFill>
              </a:rPr>
              <a:t>play</a:t>
            </a:r>
            <a:r>
              <a:rPr lang="es-ES" sz="1400" dirty="0">
                <a:solidFill>
                  <a:schemeClr val="tx1">
                    <a:lumMod val="75000"/>
                    <a:lumOff val="25000"/>
                  </a:schemeClr>
                </a:solidFill>
              </a:rPr>
              <a:t> </a:t>
            </a:r>
            <a:r>
              <a:rPr lang="es-ES" sz="1400" dirty="0" err="1">
                <a:solidFill>
                  <a:schemeClr val="tx1">
                    <a:lumMod val="75000"/>
                    <a:lumOff val="25000"/>
                  </a:schemeClr>
                </a:solidFill>
              </a:rPr>
              <a:t>within</a:t>
            </a:r>
            <a:r>
              <a:rPr lang="es-ES" sz="1400" dirty="0">
                <a:solidFill>
                  <a:schemeClr val="tx1">
                    <a:lumMod val="75000"/>
                    <a:lumOff val="25000"/>
                  </a:schemeClr>
                </a:solidFill>
              </a:rPr>
              <a:t> </a:t>
            </a:r>
            <a:r>
              <a:rPr lang="es-ES" sz="1400" dirty="0" err="1">
                <a:solidFill>
                  <a:schemeClr val="tx1">
                    <a:lumMod val="75000"/>
                    <a:lumOff val="25000"/>
                  </a:schemeClr>
                </a:solidFill>
              </a:rPr>
              <a:t>wildlife</a:t>
            </a:r>
            <a:r>
              <a:rPr lang="es-ES" sz="1400" dirty="0">
                <a:solidFill>
                  <a:schemeClr val="tx1">
                    <a:lumMod val="75000"/>
                    <a:lumOff val="25000"/>
                  </a:schemeClr>
                </a:solidFill>
              </a:rPr>
              <a:t> </a:t>
            </a:r>
            <a:r>
              <a:rPr lang="es-ES" sz="1400" dirty="0" err="1">
                <a:solidFill>
                  <a:schemeClr val="tx1">
                    <a:lumMod val="75000"/>
                    <a:lumOff val="25000"/>
                  </a:schemeClr>
                </a:solidFill>
              </a:rPr>
              <a:t>trafficking</a:t>
            </a:r>
            <a:r>
              <a:rPr lang="es-ES" sz="1400" dirty="0">
                <a:solidFill>
                  <a:schemeClr val="tx1">
                    <a:lumMod val="75000"/>
                    <a:lumOff val="25000"/>
                  </a:schemeClr>
                </a:solidFill>
              </a:rPr>
              <a:t> and </a:t>
            </a:r>
            <a:r>
              <a:rPr lang="es-ES" sz="1400" dirty="0" err="1">
                <a:solidFill>
                  <a:schemeClr val="tx1">
                    <a:lumMod val="75000"/>
                    <a:lumOff val="25000"/>
                  </a:schemeClr>
                </a:solidFill>
              </a:rPr>
              <a:t>intelligence</a:t>
            </a:r>
            <a:r>
              <a:rPr lang="es-ES" sz="1400" dirty="0">
                <a:solidFill>
                  <a:schemeClr val="tx1">
                    <a:lumMod val="75000"/>
                    <a:lumOff val="25000"/>
                  </a:schemeClr>
                </a:solidFill>
              </a:rPr>
              <a:t> </a:t>
            </a:r>
            <a:r>
              <a:rPr lang="es-ES" sz="1400" dirty="0" err="1">
                <a:solidFill>
                  <a:schemeClr val="tx1">
                    <a:lumMod val="75000"/>
                    <a:lumOff val="25000"/>
                  </a:schemeClr>
                </a:solidFill>
              </a:rPr>
              <a:t>analysis</a:t>
            </a:r>
            <a:endParaRPr lang="en-US" sz="1400" dirty="0">
              <a:solidFill>
                <a:schemeClr val="tx1">
                  <a:lumMod val="75000"/>
                  <a:lumOff val="25000"/>
                </a:schemeClr>
              </a:solidFill>
            </a:endParaRPr>
          </a:p>
        </p:txBody>
      </p:sp>
      <p:pic>
        <p:nvPicPr>
          <p:cNvPr id="26" name="Picture 25">
            <a:extLst>
              <a:ext uri="{FF2B5EF4-FFF2-40B4-BE49-F238E27FC236}">
                <a16:creationId xmlns:a16="http://schemas.microsoft.com/office/drawing/2014/main" id="{34936B17-E816-4249-8A53-77AF53DEE425}"/>
              </a:ext>
            </a:extLst>
          </p:cNvPr>
          <p:cNvPicPr>
            <a:picLocks noChangeAspect="1"/>
          </p:cNvPicPr>
          <p:nvPr/>
        </p:nvPicPr>
        <p:blipFill>
          <a:blip r:embed="rId3"/>
          <a:stretch>
            <a:fillRect/>
          </a:stretch>
        </p:blipFill>
        <p:spPr>
          <a:xfrm>
            <a:off x="0" y="6248400"/>
            <a:ext cx="609600" cy="609600"/>
          </a:xfrm>
          <a:prstGeom prst="rect">
            <a:avLst/>
          </a:prstGeom>
        </p:spPr>
      </p:pic>
      <p:sp>
        <p:nvSpPr>
          <p:cNvPr id="27" name="TextBox 26">
            <a:extLst>
              <a:ext uri="{FF2B5EF4-FFF2-40B4-BE49-F238E27FC236}">
                <a16:creationId xmlns:a16="http://schemas.microsoft.com/office/drawing/2014/main" id="{CC8193D3-0731-4B4A-90A3-AC0BC01571CD}"/>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23308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txBox="1">
            <a:spLocks/>
          </p:cNvSpPr>
          <p:nvPr/>
        </p:nvSpPr>
        <p:spPr>
          <a:xfrm>
            <a:off x="524373" y="297575"/>
            <a:ext cx="9501369"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5.3 </a:t>
            </a:r>
            <a:r>
              <a:rPr lang="es-ES_tradnl" sz="4000" b="1" dirty="0" err="1">
                <a:solidFill>
                  <a:schemeClr val="tx1">
                    <a:lumMod val="75000"/>
                    <a:lumOff val="25000"/>
                  </a:schemeClr>
                </a:solidFill>
              </a:rPr>
              <a:t>Achieving</a:t>
            </a:r>
            <a:r>
              <a:rPr lang="es-ES_tradnl" sz="4000" b="1" dirty="0">
                <a:solidFill>
                  <a:schemeClr val="tx1">
                    <a:lumMod val="75000"/>
                    <a:lumOff val="25000"/>
                  </a:schemeClr>
                </a:solidFill>
              </a:rPr>
              <a:t> a </a:t>
            </a:r>
            <a:r>
              <a:rPr lang="es-ES_tradnl" sz="4000" b="1" dirty="0" err="1">
                <a:solidFill>
                  <a:schemeClr val="tx1">
                    <a:lumMod val="75000"/>
                    <a:lumOff val="25000"/>
                  </a:schemeClr>
                </a:solidFill>
              </a:rPr>
              <a:t>collaboration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between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law</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enforcement</a:t>
            </a:r>
            <a:r>
              <a:rPr lang="es-ES_tradnl" sz="4000" b="1" dirty="0">
                <a:solidFill>
                  <a:schemeClr val="tx1">
                    <a:lumMod val="75000"/>
                    <a:lumOff val="25000"/>
                  </a:schemeClr>
                </a:solidFill>
              </a:rPr>
              <a:t> and </a:t>
            </a:r>
            <a:r>
              <a:rPr lang="es-ES_tradnl" sz="4000" b="1" dirty="0" err="1">
                <a:solidFill>
                  <a:schemeClr val="tx1">
                    <a:lumMod val="75000"/>
                    <a:lumOff val="25000"/>
                  </a:schemeClr>
                </a:solidFill>
              </a:rPr>
              <a:t>NGOs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5" name="Rectángulo 4"/>
          <p:cNvSpPr/>
          <p:nvPr/>
        </p:nvSpPr>
        <p:spPr>
          <a:xfrm>
            <a:off x="1056896" y="646155"/>
            <a:ext cx="9345827" cy="369332"/>
          </a:xfrm>
          <a:prstGeom prst="rect">
            <a:avLst/>
          </a:prstGeom>
        </p:spPr>
        <p:txBody>
          <a:bodyPr wrap="square">
            <a:spAutoFit/>
          </a:bodyPr>
          <a:lstStyle/>
          <a:p>
            <a:r>
              <a:rPr lang="es-ES" i="1" dirty="0">
                <a:solidFill>
                  <a:schemeClr val="accent2">
                    <a:lumMod val="75000"/>
                  </a:schemeClr>
                </a:solidFill>
              </a:rPr>
              <a:t>5.3.1 </a:t>
            </a:r>
            <a:r>
              <a:rPr lang="es-ES" i="1" dirty="0" err="1">
                <a:solidFill>
                  <a:schemeClr val="accent2">
                    <a:lumMod val="75000"/>
                  </a:schemeClr>
                </a:solidFill>
              </a:rPr>
              <a:t>The</a:t>
            </a:r>
            <a:r>
              <a:rPr lang="es-ES" i="1" dirty="0">
                <a:solidFill>
                  <a:schemeClr val="accent2">
                    <a:lumMod val="75000"/>
                  </a:schemeClr>
                </a:solidFill>
              </a:rPr>
              <a:t> </a:t>
            </a:r>
            <a:r>
              <a:rPr lang="es-ES" i="1" dirty="0" err="1">
                <a:solidFill>
                  <a:schemeClr val="accent2">
                    <a:lumMod val="75000"/>
                  </a:schemeClr>
                </a:solidFill>
              </a:rPr>
              <a:t>relevance</a:t>
            </a:r>
            <a:r>
              <a:rPr lang="es-ES" i="1" dirty="0">
                <a:solidFill>
                  <a:schemeClr val="accent2">
                    <a:lumMod val="75000"/>
                  </a:schemeClr>
                </a:solidFill>
              </a:rPr>
              <a:t> of </a:t>
            </a:r>
            <a:r>
              <a:rPr lang="es-ES" i="1" dirty="0" err="1">
                <a:solidFill>
                  <a:schemeClr val="accent2">
                    <a:lumMod val="75000"/>
                  </a:schemeClr>
                </a:solidFill>
              </a:rPr>
              <a:t>intelligence</a:t>
            </a:r>
            <a:endParaRPr lang="en-US" i="1" dirty="0">
              <a:solidFill>
                <a:schemeClr val="accent2">
                  <a:lumMod val="75000"/>
                </a:schemeClr>
              </a:solidFill>
            </a:endParaRPr>
          </a:p>
        </p:txBody>
      </p:sp>
      <p:sp>
        <p:nvSpPr>
          <p:cNvPr id="6" name="CuadroTexto 5"/>
          <p:cNvSpPr txBox="1"/>
          <p:nvPr/>
        </p:nvSpPr>
        <p:spPr>
          <a:xfrm>
            <a:off x="840259" y="1254125"/>
            <a:ext cx="10478530" cy="830997"/>
          </a:xfrm>
          <a:prstGeom prst="rect">
            <a:avLst/>
          </a:prstGeom>
          <a:noFill/>
        </p:spPr>
        <p:txBody>
          <a:bodyPr wrap="square" rtlCol="0">
            <a:spAutoFit/>
          </a:bodyPr>
          <a:lstStyle/>
          <a:p>
            <a:pPr algn="just"/>
            <a:r>
              <a:rPr lang="es-ES" sz="1600" dirty="0" err="1"/>
              <a:t>According</a:t>
            </a:r>
            <a:r>
              <a:rPr lang="es-ES" sz="1600" dirty="0"/>
              <a:t> to INTERPOL and UNEP in </a:t>
            </a:r>
            <a:r>
              <a:rPr lang="es-ES" sz="1600" dirty="0" err="1"/>
              <a:t>their</a:t>
            </a:r>
            <a:r>
              <a:rPr lang="es-ES" sz="1600" dirty="0"/>
              <a:t> </a:t>
            </a:r>
            <a:r>
              <a:rPr lang="en-US" sz="1600" i="1" dirty="0"/>
              <a:t>Strategic report of the INTERPOL and UNEP on Environment, Peace and Security (2016) </a:t>
            </a:r>
            <a:r>
              <a:rPr lang="en-US" sz="1600" b="1" dirty="0"/>
              <a:t>near 90% of surveyed countries </a:t>
            </a:r>
            <a:r>
              <a:rPr lang="en-US" sz="1600" dirty="0"/>
              <a:t>considered information and intelligence sharing as one of their most urgent national needs to reduce environmental crime.</a:t>
            </a:r>
          </a:p>
        </p:txBody>
      </p:sp>
      <p:pic>
        <p:nvPicPr>
          <p:cNvPr id="7" name="Imagen 6"/>
          <p:cNvPicPr>
            <a:picLocks noChangeAspect="1"/>
          </p:cNvPicPr>
          <p:nvPr/>
        </p:nvPicPr>
        <p:blipFill>
          <a:blip r:embed="rId2"/>
          <a:stretch>
            <a:fillRect/>
          </a:stretch>
        </p:blipFill>
        <p:spPr>
          <a:xfrm>
            <a:off x="840259" y="2193963"/>
            <a:ext cx="5824012" cy="3118035"/>
          </a:xfrm>
          <a:prstGeom prst="rect">
            <a:avLst/>
          </a:prstGeom>
        </p:spPr>
      </p:pic>
      <p:pic>
        <p:nvPicPr>
          <p:cNvPr id="8" name="Imagen 7"/>
          <p:cNvPicPr>
            <a:picLocks noChangeAspect="1"/>
          </p:cNvPicPr>
          <p:nvPr/>
        </p:nvPicPr>
        <p:blipFill>
          <a:blip r:embed="rId3"/>
          <a:stretch>
            <a:fillRect/>
          </a:stretch>
        </p:blipFill>
        <p:spPr>
          <a:xfrm>
            <a:off x="6930466" y="1916175"/>
            <a:ext cx="5096219" cy="3604007"/>
          </a:xfrm>
          <a:prstGeom prst="rect">
            <a:avLst/>
          </a:prstGeom>
        </p:spPr>
      </p:pic>
      <p:sp>
        <p:nvSpPr>
          <p:cNvPr id="10" name="Marco 9"/>
          <p:cNvSpPr/>
          <p:nvPr/>
        </p:nvSpPr>
        <p:spPr>
          <a:xfrm>
            <a:off x="8848035" y="4323932"/>
            <a:ext cx="1374488" cy="1196250"/>
          </a:xfrm>
          <a:prstGeom prst="frame">
            <a:avLst>
              <a:gd name="adj1" fmla="val 0"/>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adroTexto 10"/>
          <p:cNvSpPr txBox="1"/>
          <p:nvPr/>
        </p:nvSpPr>
        <p:spPr>
          <a:xfrm>
            <a:off x="692815" y="5505441"/>
            <a:ext cx="7124459" cy="954107"/>
          </a:xfrm>
          <a:prstGeom prst="rect">
            <a:avLst/>
          </a:prstGeom>
          <a:noFill/>
          <a:ln>
            <a:solidFill>
              <a:schemeClr val="tx1"/>
            </a:solidFill>
            <a:prstDash val="dash"/>
          </a:ln>
        </p:spPr>
        <p:txBody>
          <a:bodyPr wrap="square" rtlCol="0">
            <a:spAutoFit/>
          </a:bodyPr>
          <a:lstStyle/>
          <a:p>
            <a:r>
              <a:rPr lang="es-ES" sz="1400" b="1" dirty="0">
                <a:solidFill>
                  <a:srgbClr val="00B050"/>
                </a:solidFill>
              </a:rPr>
              <a:t>PENDING TASKS</a:t>
            </a:r>
            <a:r>
              <a:rPr lang="es-ES" sz="1400" dirty="0">
                <a:solidFill>
                  <a:srgbClr val="00B050"/>
                </a:solidFill>
              </a:rPr>
              <a:t>:</a:t>
            </a:r>
          </a:p>
          <a:p>
            <a:pPr marL="285750" indent="-285750" algn="just">
              <a:buFont typeface="Wingdings" panose="05000000000000000000" pitchFamily="2" charset="2"/>
              <a:buChar char="v"/>
            </a:pPr>
            <a:r>
              <a:rPr lang="es-ES" sz="1400" dirty="0" err="1"/>
              <a:t>Lack</a:t>
            </a:r>
            <a:r>
              <a:rPr lang="es-ES" sz="1400" dirty="0"/>
              <a:t> of </a:t>
            </a:r>
            <a:r>
              <a:rPr lang="es-ES" sz="1400" dirty="0" err="1"/>
              <a:t>sharing</a:t>
            </a:r>
            <a:r>
              <a:rPr lang="es-ES" sz="1400" dirty="0"/>
              <a:t> </a:t>
            </a:r>
            <a:r>
              <a:rPr lang="es-ES" sz="1400" dirty="0" err="1"/>
              <a:t>information</a:t>
            </a:r>
            <a:r>
              <a:rPr lang="es-ES" sz="1400" dirty="0"/>
              <a:t> and </a:t>
            </a:r>
            <a:r>
              <a:rPr lang="es-ES" sz="1400" dirty="0" err="1"/>
              <a:t>intelligence</a:t>
            </a:r>
            <a:r>
              <a:rPr lang="es-ES" sz="1400" dirty="0"/>
              <a:t> </a:t>
            </a:r>
            <a:r>
              <a:rPr lang="es-ES" sz="1400" dirty="0" err="1"/>
              <a:t>between</a:t>
            </a:r>
            <a:r>
              <a:rPr lang="es-ES" sz="1400" dirty="0"/>
              <a:t> </a:t>
            </a:r>
            <a:r>
              <a:rPr lang="es-ES" sz="1400" dirty="0" err="1"/>
              <a:t>units</a:t>
            </a:r>
            <a:r>
              <a:rPr lang="es-ES" sz="1400" dirty="0"/>
              <a:t> and </a:t>
            </a:r>
            <a:r>
              <a:rPr lang="es-ES" sz="1400" dirty="0" err="1"/>
              <a:t>specialized</a:t>
            </a:r>
            <a:r>
              <a:rPr lang="es-ES" sz="1400" dirty="0"/>
              <a:t> </a:t>
            </a:r>
            <a:r>
              <a:rPr lang="es-ES" sz="1400" dirty="0" err="1"/>
              <a:t>areas</a:t>
            </a:r>
            <a:endParaRPr lang="es-ES" sz="1400" dirty="0"/>
          </a:p>
          <a:p>
            <a:pPr marL="285750" indent="-285750" algn="just">
              <a:buFont typeface="Wingdings" panose="05000000000000000000" pitchFamily="2" charset="2"/>
              <a:buChar char="v"/>
            </a:pPr>
            <a:r>
              <a:rPr lang="es-ES" sz="1400" dirty="0" err="1"/>
              <a:t>Improve</a:t>
            </a:r>
            <a:r>
              <a:rPr lang="es-ES" sz="1400" dirty="0"/>
              <a:t> </a:t>
            </a:r>
            <a:r>
              <a:rPr lang="es-ES" sz="1400" dirty="0" err="1"/>
              <a:t>proactive</a:t>
            </a:r>
            <a:r>
              <a:rPr lang="es-ES" sz="1400" dirty="0"/>
              <a:t> </a:t>
            </a:r>
            <a:r>
              <a:rPr lang="es-ES" sz="1400" dirty="0" err="1"/>
              <a:t>investigations</a:t>
            </a:r>
            <a:r>
              <a:rPr lang="es-ES" sz="1400" dirty="0"/>
              <a:t> </a:t>
            </a:r>
            <a:r>
              <a:rPr lang="es-ES" sz="1400" dirty="0" err="1"/>
              <a:t>by</a:t>
            </a:r>
            <a:r>
              <a:rPr lang="es-ES" sz="1400" dirty="0"/>
              <a:t> </a:t>
            </a:r>
            <a:r>
              <a:rPr lang="es-ES" sz="1400" dirty="0" err="1"/>
              <a:t>increasing</a:t>
            </a:r>
            <a:r>
              <a:rPr lang="es-ES" sz="1400" dirty="0"/>
              <a:t> </a:t>
            </a:r>
            <a:r>
              <a:rPr lang="es-ES" sz="1400" dirty="0" err="1"/>
              <a:t>number</a:t>
            </a:r>
            <a:r>
              <a:rPr lang="es-ES" sz="1400" dirty="0"/>
              <a:t> of </a:t>
            </a:r>
            <a:r>
              <a:rPr lang="es-ES" sz="1400" dirty="0" err="1"/>
              <a:t>intelligence</a:t>
            </a:r>
            <a:r>
              <a:rPr lang="es-ES" sz="1400" dirty="0"/>
              <a:t> </a:t>
            </a:r>
            <a:r>
              <a:rPr lang="es-ES" sz="1400" dirty="0" err="1"/>
              <a:t>analysts</a:t>
            </a:r>
            <a:endParaRPr lang="es-ES" sz="1400" dirty="0"/>
          </a:p>
          <a:p>
            <a:pPr marL="285750" indent="-285750" algn="just">
              <a:buFont typeface="Wingdings" panose="05000000000000000000" pitchFamily="2" charset="2"/>
              <a:buChar char="v"/>
            </a:pPr>
            <a:r>
              <a:rPr lang="es-ES" sz="1400" dirty="0"/>
              <a:t>Training </a:t>
            </a:r>
            <a:r>
              <a:rPr lang="es-ES" sz="1400" dirty="0" err="1"/>
              <a:t>programmes</a:t>
            </a:r>
            <a:r>
              <a:rPr lang="es-ES" sz="1400" dirty="0"/>
              <a:t> </a:t>
            </a:r>
            <a:r>
              <a:rPr lang="es-ES" sz="1400" dirty="0" err="1"/>
              <a:t>both</a:t>
            </a:r>
            <a:r>
              <a:rPr lang="es-ES" sz="1400" dirty="0"/>
              <a:t> in </a:t>
            </a:r>
            <a:r>
              <a:rPr lang="es-ES" sz="1400" dirty="0" err="1"/>
              <a:t>intelligence</a:t>
            </a:r>
            <a:r>
              <a:rPr lang="es-ES" sz="1400" dirty="0"/>
              <a:t> </a:t>
            </a:r>
            <a:r>
              <a:rPr lang="es-ES" sz="1400" dirty="0" err="1"/>
              <a:t>analysis</a:t>
            </a:r>
            <a:r>
              <a:rPr lang="es-ES" sz="1400" dirty="0"/>
              <a:t> and </a:t>
            </a:r>
            <a:r>
              <a:rPr lang="es-ES" sz="1400" dirty="0" err="1"/>
              <a:t>wildlife</a:t>
            </a:r>
            <a:r>
              <a:rPr lang="es-ES" sz="1400" dirty="0"/>
              <a:t> </a:t>
            </a:r>
            <a:r>
              <a:rPr lang="es-ES" sz="1400" dirty="0" err="1"/>
              <a:t>trafficking</a:t>
            </a:r>
            <a:endParaRPr lang="en-US" sz="1400" dirty="0"/>
          </a:p>
        </p:txBody>
      </p:sp>
      <p:pic>
        <p:nvPicPr>
          <p:cNvPr id="9" name="Picture 8">
            <a:extLst>
              <a:ext uri="{FF2B5EF4-FFF2-40B4-BE49-F238E27FC236}">
                <a16:creationId xmlns:a16="http://schemas.microsoft.com/office/drawing/2014/main" id="{55C6F650-A4EA-40AB-879D-162BB9044D4A}"/>
              </a:ext>
            </a:extLst>
          </p:cNvPr>
          <p:cNvPicPr>
            <a:picLocks noChangeAspect="1"/>
          </p:cNvPicPr>
          <p:nvPr/>
        </p:nvPicPr>
        <p:blipFill>
          <a:blip r:embed="rId4"/>
          <a:stretch>
            <a:fillRect/>
          </a:stretch>
        </p:blipFill>
        <p:spPr>
          <a:xfrm>
            <a:off x="0" y="6248400"/>
            <a:ext cx="609600" cy="609600"/>
          </a:xfrm>
          <a:prstGeom prst="rect">
            <a:avLst/>
          </a:prstGeom>
        </p:spPr>
      </p:pic>
      <p:sp>
        <p:nvSpPr>
          <p:cNvPr id="12" name="TextBox 11">
            <a:extLst>
              <a:ext uri="{FF2B5EF4-FFF2-40B4-BE49-F238E27FC236}">
                <a16:creationId xmlns:a16="http://schemas.microsoft.com/office/drawing/2014/main" id="{5B9C7EB1-60CB-496D-957C-7938E419B688}"/>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5"/>
              </a:rPr>
              <a:t>www.2createffects.co.uk</a:t>
            </a:r>
            <a:r>
              <a:rPr lang="en-GB" sz="1100" dirty="0"/>
              <a:t> </a:t>
            </a:r>
          </a:p>
        </p:txBody>
      </p:sp>
    </p:spTree>
    <p:extLst>
      <p:ext uri="{BB962C8B-B14F-4D97-AF65-F5344CB8AC3E}">
        <p14:creationId xmlns:p14="http://schemas.microsoft.com/office/powerpoint/2010/main" val="36196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txBox="1">
            <a:spLocks/>
          </p:cNvSpPr>
          <p:nvPr/>
        </p:nvSpPr>
        <p:spPr>
          <a:xfrm>
            <a:off x="524373" y="297575"/>
            <a:ext cx="9501369"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5.3 </a:t>
            </a:r>
            <a:r>
              <a:rPr lang="es-ES_tradnl" sz="4000" b="1" dirty="0" err="1">
                <a:solidFill>
                  <a:schemeClr val="tx1">
                    <a:lumMod val="75000"/>
                    <a:lumOff val="25000"/>
                  </a:schemeClr>
                </a:solidFill>
              </a:rPr>
              <a:t>Achieving</a:t>
            </a:r>
            <a:r>
              <a:rPr lang="es-ES_tradnl" sz="4000" b="1" dirty="0">
                <a:solidFill>
                  <a:schemeClr val="tx1">
                    <a:lumMod val="75000"/>
                    <a:lumOff val="25000"/>
                  </a:schemeClr>
                </a:solidFill>
              </a:rPr>
              <a:t> a </a:t>
            </a:r>
            <a:r>
              <a:rPr lang="es-ES_tradnl" sz="4000" b="1" dirty="0" err="1">
                <a:solidFill>
                  <a:schemeClr val="tx1">
                    <a:lumMod val="75000"/>
                    <a:lumOff val="25000"/>
                  </a:schemeClr>
                </a:solidFill>
              </a:rPr>
              <a:t>collaboration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between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law</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enforcement</a:t>
            </a:r>
            <a:r>
              <a:rPr lang="es-ES_tradnl" sz="4000" b="1" dirty="0">
                <a:solidFill>
                  <a:schemeClr val="tx1">
                    <a:lumMod val="75000"/>
                    <a:lumOff val="25000"/>
                  </a:schemeClr>
                </a:solidFill>
              </a:rPr>
              <a:t> and </a:t>
            </a:r>
            <a:r>
              <a:rPr lang="es-ES_tradnl" sz="4000" b="1" dirty="0" err="1">
                <a:solidFill>
                  <a:schemeClr val="tx1">
                    <a:lumMod val="75000"/>
                    <a:lumOff val="25000"/>
                  </a:schemeClr>
                </a:solidFill>
              </a:rPr>
              <a:t>NGOs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5" name="Rectángulo 4"/>
          <p:cNvSpPr/>
          <p:nvPr/>
        </p:nvSpPr>
        <p:spPr>
          <a:xfrm>
            <a:off x="1056896" y="646155"/>
            <a:ext cx="9345827" cy="369332"/>
          </a:xfrm>
          <a:prstGeom prst="rect">
            <a:avLst/>
          </a:prstGeom>
        </p:spPr>
        <p:txBody>
          <a:bodyPr wrap="square">
            <a:spAutoFit/>
          </a:bodyPr>
          <a:lstStyle/>
          <a:p>
            <a:r>
              <a:rPr lang="es-ES" i="1" dirty="0">
                <a:solidFill>
                  <a:schemeClr val="accent2">
                    <a:lumMod val="75000"/>
                  </a:schemeClr>
                </a:solidFill>
              </a:rPr>
              <a:t>5.3.2 Criminal </a:t>
            </a:r>
            <a:r>
              <a:rPr lang="es-ES" i="1" dirty="0" err="1">
                <a:solidFill>
                  <a:schemeClr val="accent2">
                    <a:lumMod val="75000"/>
                  </a:schemeClr>
                </a:solidFill>
              </a:rPr>
              <a:t>Intelligence</a:t>
            </a:r>
            <a:r>
              <a:rPr lang="es-ES" i="1" dirty="0">
                <a:solidFill>
                  <a:schemeClr val="accent2">
                    <a:lumMod val="75000"/>
                  </a:schemeClr>
                </a:solidFill>
              </a:rPr>
              <a:t> </a:t>
            </a:r>
            <a:r>
              <a:rPr lang="es-ES" i="1" dirty="0" err="1">
                <a:solidFill>
                  <a:schemeClr val="accent2">
                    <a:lumMod val="75000"/>
                  </a:schemeClr>
                </a:solidFill>
              </a:rPr>
              <a:t>models</a:t>
            </a:r>
            <a:r>
              <a:rPr lang="es-ES" i="1" dirty="0">
                <a:solidFill>
                  <a:schemeClr val="accent2">
                    <a:lumMod val="75000"/>
                  </a:schemeClr>
                </a:solidFill>
              </a:rPr>
              <a:t>: </a:t>
            </a:r>
            <a:r>
              <a:rPr lang="es-ES" i="1" dirty="0" err="1">
                <a:solidFill>
                  <a:schemeClr val="accent2">
                    <a:lumMod val="75000"/>
                  </a:schemeClr>
                </a:solidFill>
              </a:rPr>
              <a:t>the</a:t>
            </a:r>
            <a:r>
              <a:rPr lang="es-ES" i="1" dirty="0">
                <a:solidFill>
                  <a:schemeClr val="accent2">
                    <a:lumMod val="75000"/>
                  </a:schemeClr>
                </a:solidFill>
              </a:rPr>
              <a:t> </a:t>
            </a:r>
            <a:r>
              <a:rPr lang="es-ES" i="1" dirty="0" err="1">
                <a:solidFill>
                  <a:schemeClr val="accent2">
                    <a:lumMod val="75000"/>
                  </a:schemeClr>
                </a:solidFill>
              </a:rPr>
              <a:t>Intelligence</a:t>
            </a:r>
            <a:r>
              <a:rPr lang="es-ES" i="1" dirty="0">
                <a:solidFill>
                  <a:schemeClr val="accent2">
                    <a:lumMod val="75000"/>
                  </a:schemeClr>
                </a:solidFill>
              </a:rPr>
              <a:t>-Led </a:t>
            </a:r>
            <a:r>
              <a:rPr lang="es-ES" i="1" dirty="0" err="1">
                <a:solidFill>
                  <a:schemeClr val="accent2">
                    <a:lumMod val="75000"/>
                  </a:schemeClr>
                </a:solidFill>
              </a:rPr>
              <a:t>Policing</a:t>
            </a:r>
            <a:r>
              <a:rPr lang="es-ES" i="1" dirty="0">
                <a:solidFill>
                  <a:schemeClr val="accent2">
                    <a:lumMod val="75000"/>
                  </a:schemeClr>
                </a:solidFill>
              </a:rPr>
              <a:t> (ILP) </a:t>
            </a:r>
            <a:r>
              <a:rPr lang="es-ES" i="1" dirty="0" err="1">
                <a:solidFill>
                  <a:schemeClr val="accent2">
                    <a:lumMod val="75000"/>
                  </a:schemeClr>
                </a:solidFill>
              </a:rPr>
              <a:t>approach</a:t>
            </a:r>
            <a:endParaRPr lang="en-US" i="1" dirty="0">
              <a:solidFill>
                <a:schemeClr val="accent2">
                  <a:lumMod val="75000"/>
                </a:schemeClr>
              </a:solidFill>
            </a:endParaRPr>
          </a:p>
        </p:txBody>
      </p:sp>
      <p:pic>
        <p:nvPicPr>
          <p:cNvPr id="6" name="Imagen 5"/>
          <p:cNvPicPr>
            <a:picLocks noChangeAspect="1"/>
          </p:cNvPicPr>
          <p:nvPr/>
        </p:nvPicPr>
        <p:blipFill>
          <a:blip r:embed="rId2"/>
          <a:stretch>
            <a:fillRect/>
          </a:stretch>
        </p:blipFill>
        <p:spPr>
          <a:xfrm>
            <a:off x="5997672" y="1500936"/>
            <a:ext cx="5744259" cy="3770576"/>
          </a:xfrm>
          <a:prstGeom prst="rect">
            <a:avLst/>
          </a:prstGeom>
        </p:spPr>
      </p:pic>
      <p:sp>
        <p:nvSpPr>
          <p:cNvPr id="7" name="Rectángulo 6"/>
          <p:cNvSpPr/>
          <p:nvPr/>
        </p:nvSpPr>
        <p:spPr>
          <a:xfrm>
            <a:off x="8077757" y="5167296"/>
            <a:ext cx="1584088" cy="338554"/>
          </a:xfrm>
          <a:prstGeom prst="rect">
            <a:avLst/>
          </a:prstGeom>
          <a:solidFill>
            <a:schemeClr val="bg1"/>
          </a:solidFill>
          <a:ln>
            <a:solidFill>
              <a:srgbClr val="00B050"/>
            </a:solidFill>
            <a:prstDash val="dash"/>
          </a:ln>
        </p:spPr>
        <p:txBody>
          <a:bodyPr wrap="none">
            <a:spAutoFit/>
          </a:bodyPr>
          <a:lstStyle/>
          <a:p>
            <a:r>
              <a:rPr lang="en-US" sz="1600" b="1" dirty="0">
                <a:solidFill>
                  <a:schemeClr val="tx1">
                    <a:lumMod val="75000"/>
                    <a:lumOff val="25000"/>
                  </a:schemeClr>
                </a:solidFill>
                <a:latin typeface="Trebuchet MS" panose="020B0603020202020204" pitchFamily="34" charset="0"/>
              </a:rPr>
              <a:t>The 4-i model </a:t>
            </a:r>
          </a:p>
        </p:txBody>
      </p:sp>
      <p:sp>
        <p:nvSpPr>
          <p:cNvPr id="8" name="Rectángulo 7"/>
          <p:cNvSpPr/>
          <p:nvPr/>
        </p:nvSpPr>
        <p:spPr>
          <a:xfrm>
            <a:off x="524373" y="1891425"/>
            <a:ext cx="4628395" cy="1569660"/>
          </a:xfrm>
          <a:prstGeom prst="rect">
            <a:avLst/>
          </a:prstGeom>
        </p:spPr>
        <p:txBody>
          <a:bodyPr wrap="square">
            <a:spAutoFit/>
          </a:bodyPr>
          <a:lstStyle/>
          <a:p>
            <a:pPr algn="just"/>
            <a:r>
              <a:rPr lang="en-US" sz="1600" dirty="0">
                <a:solidFill>
                  <a:schemeClr val="tx1">
                    <a:lumMod val="75000"/>
                    <a:lumOff val="25000"/>
                  </a:schemeClr>
                </a:solidFill>
                <a:latin typeface="Arial" panose="020B0604020202020204" pitchFamily="34" charset="0"/>
                <a:cs typeface="Arial" panose="020B0604020202020204" pitchFamily="34" charset="0"/>
              </a:rPr>
              <a:t>“A management framework for criminal intelligence and planned operational police work, in which intelligence is the foundation for defining priorities, strategic and operational objectives in the prevention and suppression of crime and other security threats” (OSCE 2017). </a:t>
            </a:r>
          </a:p>
        </p:txBody>
      </p:sp>
      <p:sp>
        <p:nvSpPr>
          <p:cNvPr id="9" name="CuadroTexto 8"/>
          <p:cNvSpPr txBox="1"/>
          <p:nvPr/>
        </p:nvSpPr>
        <p:spPr>
          <a:xfrm>
            <a:off x="524373" y="1519881"/>
            <a:ext cx="3583459" cy="369332"/>
          </a:xfrm>
          <a:prstGeom prst="rect">
            <a:avLst/>
          </a:prstGeom>
          <a:noFill/>
        </p:spPr>
        <p:txBody>
          <a:bodyPr wrap="square" rtlCol="0">
            <a:spAutoFit/>
          </a:bodyPr>
          <a:lstStyle/>
          <a:p>
            <a:r>
              <a:rPr lang="es-ES" b="1" dirty="0" err="1">
                <a:solidFill>
                  <a:schemeClr val="tx1">
                    <a:lumMod val="75000"/>
                    <a:lumOff val="25000"/>
                  </a:schemeClr>
                </a:solidFill>
              </a:rPr>
              <a:t>What</a:t>
            </a:r>
            <a:r>
              <a:rPr lang="es-ES" b="1" dirty="0">
                <a:solidFill>
                  <a:schemeClr val="tx1">
                    <a:lumMod val="75000"/>
                    <a:lumOff val="25000"/>
                  </a:schemeClr>
                </a:solidFill>
              </a:rPr>
              <a:t> </a:t>
            </a:r>
            <a:r>
              <a:rPr lang="es-ES" b="1" dirty="0" err="1">
                <a:solidFill>
                  <a:schemeClr val="tx1">
                    <a:lumMod val="75000"/>
                    <a:lumOff val="25000"/>
                  </a:schemeClr>
                </a:solidFill>
              </a:rPr>
              <a:t>is</a:t>
            </a:r>
            <a:r>
              <a:rPr lang="es-ES" b="1" dirty="0">
                <a:solidFill>
                  <a:schemeClr val="tx1">
                    <a:lumMod val="75000"/>
                    <a:lumOff val="25000"/>
                  </a:schemeClr>
                </a:solidFill>
              </a:rPr>
              <a:t> </a:t>
            </a:r>
            <a:r>
              <a:rPr lang="es-ES" b="1" dirty="0" err="1">
                <a:solidFill>
                  <a:schemeClr val="tx1">
                    <a:lumMod val="75000"/>
                    <a:lumOff val="25000"/>
                  </a:schemeClr>
                </a:solidFill>
              </a:rPr>
              <a:t>the</a:t>
            </a:r>
            <a:r>
              <a:rPr lang="es-ES" b="1" dirty="0">
                <a:solidFill>
                  <a:schemeClr val="tx1">
                    <a:lumMod val="75000"/>
                    <a:lumOff val="25000"/>
                  </a:schemeClr>
                </a:solidFill>
              </a:rPr>
              <a:t> ILP </a:t>
            </a:r>
            <a:r>
              <a:rPr lang="es-ES" b="1" dirty="0" err="1">
                <a:solidFill>
                  <a:schemeClr val="tx1">
                    <a:lumMod val="75000"/>
                    <a:lumOff val="25000"/>
                  </a:schemeClr>
                </a:solidFill>
              </a:rPr>
              <a:t>approach</a:t>
            </a:r>
            <a:r>
              <a:rPr lang="es-ES" b="1" dirty="0">
                <a:solidFill>
                  <a:schemeClr val="tx1">
                    <a:lumMod val="75000"/>
                    <a:lumOff val="25000"/>
                  </a:schemeClr>
                </a:solidFill>
              </a:rPr>
              <a:t>?</a:t>
            </a:r>
            <a:endParaRPr lang="en-US" b="1" dirty="0">
              <a:solidFill>
                <a:schemeClr val="tx1">
                  <a:lumMod val="75000"/>
                  <a:lumOff val="25000"/>
                </a:schemeClr>
              </a:solidFill>
            </a:endParaRPr>
          </a:p>
        </p:txBody>
      </p:sp>
      <p:sp>
        <p:nvSpPr>
          <p:cNvPr id="10" name="Flecha abajo 9"/>
          <p:cNvSpPr/>
          <p:nvPr/>
        </p:nvSpPr>
        <p:spPr>
          <a:xfrm>
            <a:off x="854480" y="3601720"/>
            <a:ext cx="996044" cy="2009373"/>
          </a:xfrm>
          <a:prstGeom prst="downArrow">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1121670" y="3729244"/>
            <a:ext cx="461665" cy="1754326"/>
          </a:xfrm>
          <a:prstGeom prst="rect">
            <a:avLst/>
          </a:prstGeom>
          <a:noFill/>
        </p:spPr>
        <p:txBody>
          <a:bodyPr vert="vert270" wrap="square" rtlCol="0">
            <a:spAutoFit/>
          </a:bodyPr>
          <a:lstStyle/>
          <a:p>
            <a:r>
              <a:rPr lang="es-ES" dirty="0" err="1"/>
              <a:t>Decision</a:t>
            </a:r>
            <a:r>
              <a:rPr lang="es-ES" dirty="0"/>
              <a:t> </a:t>
            </a:r>
            <a:r>
              <a:rPr lang="es-ES" dirty="0" err="1"/>
              <a:t>Making</a:t>
            </a:r>
            <a:endParaRPr lang="en-US" dirty="0"/>
          </a:p>
        </p:txBody>
      </p:sp>
      <p:sp>
        <p:nvSpPr>
          <p:cNvPr id="12" name="Flecha arriba y abajo 11"/>
          <p:cNvSpPr/>
          <p:nvPr/>
        </p:nvSpPr>
        <p:spPr>
          <a:xfrm>
            <a:off x="2423127" y="3601720"/>
            <a:ext cx="1061357" cy="2009373"/>
          </a:xfrm>
          <a:prstGeom prst="upDownArrow">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2722972" y="3729243"/>
            <a:ext cx="461665" cy="1754326"/>
          </a:xfrm>
          <a:prstGeom prst="rect">
            <a:avLst/>
          </a:prstGeom>
          <a:noFill/>
        </p:spPr>
        <p:txBody>
          <a:bodyPr vert="vert270" wrap="square" rtlCol="0">
            <a:spAutoFit/>
          </a:bodyPr>
          <a:lstStyle/>
          <a:p>
            <a:r>
              <a:rPr lang="es-ES" dirty="0" err="1"/>
              <a:t>Communication</a:t>
            </a:r>
            <a:endParaRPr lang="en-US" dirty="0"/>
          </a:p>
        </p:txBody>
      </p:sp>
      <p:sp>
        <p:nvSpPr>
          <p:cNvPr id="14" name="CuadroTexto 13"/>
          <p:cNvSpPr txBox="1"/>
          <p:nvPr/>
        </p:nvSpPr>
        <p:spPr>
          <a:xfrm>
            <a:off x="2459180" y="5997784"/>
            <a:ext cx="6541258" cy="369332"/>
          </a:xfrm>
          <a:prstGeom prst="rect">
            <a:avLst/>
          </a:prstGeom>
          <a:noFill/>
          <a:ln>
            <a:solidFill>
              <a:srgbClr val="00B050"/>
            </a:solidFill>
            <a:prstDash val="solid"/>
          </a:ln>
        </p:spPr>
        <p:txBody>
          <a:bodyPr wrap="square" rtlCol="0">
            <a:spAutoFit/>
          </a:bodyPr>
          <a:lstStyle/>
          <a:p>
            <a:pPr algn="just"/>
            <a:r>
              <a:rPr lang="es-ES" b="1" dirty="0">
                <a:solidFill>
                  <a:schemeClr val="tx1">
                    <a:lumMod val="75000"/>
                    <a:lumOff val="25000"/>
                  </a:schemeClr>
                </a:solidFill>
              </a:rPr>
              <a:t>COVERT INFORMATION = RESOURCE FOR STRATEGIC MEANS </a:t>
            </a:r>
          </a:p>
        </p:txBody>
      </p:sp>
      <p:pic>
        <p:nvPicPr>
          <p:cNvPr id="15" name="Picture 14">
            <a:extLst>
              <a:ext uri="{FF2B5EF4-FFF2-40B4-BE49-F238E27FC236}">
                <a16:creationId xmlns:a16="http://schemas.microsoft.com/office/drawing/2014/main" id="{D8129B54-3380-47E6-AD80-002A82D951B0}"/>
              </a:ext>
            </a:extLst>
          </p:cNvPr>
          <p:cNvPicPr>
            <a:picLocks noChangeAspect="1"/>
          </p:cNvPicPr>
          <p:nvPr/>
        </p:nvPicPr>
        <p:blipFill>
          <a:blip r:embed="rId3"/>
          <a:stretch>
            <a:fillRect/>
          </a:stretch>
        </p:blipFill>
        <p:spPr>
          <a:xfrm>
            <a:off x="0" y="6248400"/>
            <a:ext cx="609600" cy="609600"/>
          </a:xfrm>
          <a:prstGeom prst="rect">
            <a:avLst/>
          </a:prstGeom>
        </p:spPr>
      </p:pic>
      <p:sp>
        <p:nvSpPr>
          <p:cNvPr id="16" name="TextBox 15">
            <a:extLst>
              <a:ext uri="{FF2B5EF4-FFF2-40B4-BE49-F238E27FC236}">
                <a16:creationId xmlns:a16="http://schemas.microsoft.com/office/drawing/2014/main" id="{90857A1D-F6E6-4027-8E8E-16B9DE56EB29}"/>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321229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txBox="1">
            <a:spLocks/>
          </p:cNvSpPr>
          <p:nvPr/>
        </p:nvSpPr>
        <p:spPr>
          <a:xfrm>
            <a:off x="539871" y="328571"/>
            <a:ext cx="9501369" cy="607970"/>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4000" b="1" dirty="0">
                <a:solidFill>
                  <a:schemeClr val="tx1">
                    <a:lumMod val="75000"/>
                    <a:lumOff val="25000"/>
                  </a:schemeClr>
                </a:solidFill>
              </a:rPr>
              <a:t>5.3 </a:t>
            </a:r>
            <a:r>
              <a:rPr lang="es-ES_tradnl" sz="4000" b="1" dirty="0" err="1">
                <a:solidFill>
                  <a:schemeClr val="tx1">
                    <a:lumMod val="75000"/>
                    <a:lumOff val="25000"/>
                  </a:schemeClr>
                </a:solidFill>
              </a:rPr>
              <a:t>Achieving</a:t>
            </a:r>
            <a:r>
              <a:rPr lang="es-ES_tradnl" sz="4000" b="1" dirty="0">
                <a:solidFill>
                  <a:schemeClr val="tx1">
                    <a:lumMod val="75000"/>
                    <a:lumOff val="25000"/>
                  </a:schemeClr>
                </a:solidFill>
              </a:rPr>
              <a:t> a </a:t>
            </a:r>
            <a:r>
              <a:rPr lang="es-ES_tradnl" sz="4000" b="1" dirty="0" err="1">
                <a:solidFill>
                  <a:schemeClr val="tx1">
                    <a:lumMod val="75000"/>
                    <a:lumOff val="25000"/>
                  </a:schemeClr>
                </a:solidFill>
              </a:rPr>
              <a:t>collaboration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between</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law</a:t>
            </a:r>
            <a:r>
              <a:rPr lang="es-ES_tradnl" sz="4000" b="1" dirty="0">
                <a:solidFill>
                  <a:schemeClr val="tx1">
                    <a:lumMod val="75000"/>
                    <a:lumOff val="25000"/>
                  </a:schemeClr>
                </a:solidFill>
              </a:rPr>
              <a:t> </a:t>
            </a:r>
            <a:r>
              <a:rPr lang="es-ES_tradnl" sz="4000" b="1" dirty="0" err="1">
                <a:solidFill>
                  <a:schemeClr val="tx1">
                    <a:lumMod val="75000"/>
                    <a:lumOff val="25000"/>
                  </a:schemeClr>
                </a:solidFill>
              </a:rPr>
              <a:t>enforcement</a:t>
            </a:r>
            <a:r>
              <a:rPr lang="es-ES_tradnl" sz="4000" b="1" dirty="0">
                <a:solidFill>
                  <a:schemeClr val="tx1">
                    <a:lumMod val="75000"/>
                    <a:lumOff val="25000"/>
                  </a:schemeClr>
                </a:solidFill>
              </a:rPr>
              <a:t> and </a:t>
            </a:r>
            <a:r>
              <a:rPr lang="es-ES_tradnl" sz="4000" b="1" dirty="0" err="1">
                <a:solidFill>
                  <a:schemeClr val="tx1">
                    <a:lumMod val="75000"/>
                    <a:lumOff val="25000"/>
                  </a:schemeClr>
                </a:solidFill>
              </a:rPr>
              <a:t>NGOs</a:t>
            </a:r>
            <a:br>
              <a:rPr lang="es-ES_tradnl" sz="4000" b="1" dirty="0">
                <a:solidFill>
                  <a:schemeClr val="tx1">
                    <a:lumMod val="75000"/>
                    <a:lumOff val="25000"/>
                  </a:schemeClr>
                </a:solidFill>
              </a:rPr>
            </a:br>
            <a:endParaRPr lang="es-ES_tradnl" sz="4000" b="1" dirty="0">
              <a:solidFill>
                <a:schemeClr val="tx1">
                  <a:lumMod val="75000"/>
                  <a:lumOff val="25000"/>
                </a:schemeClr>
              </a:solidFill>
            </a:endParaRPr>
          </a:p>
        </p:txBody>
      </p:sp>
      <p:sp>
        <p:nvSpPr>
          <p:cNvPr id="5" name="Rectángulo 4"/>
          <p:cNvSpPr/>
          <p:nvPr/>
        </p:nvSpPr>
        <p:spPr>
          <a:xfrm>
            <a:off x="1025900" y="751875"/>
            <a:ext cx="9345827" cy="369332"/>
          </a:xfrm>
          <a:prstGeom prst="rect">
            <a:avLst/>
          </a:prstGeom>
        </p:spPr>
        <p:txBody>
          <a:bodyPr wrap="square">
            <a:spAutoFit/>
          </a:bodyPr>
          <a:lstStyle/>
          <a:p>
            <a:r>
              <a:rPr lang="es-ES" i="1" dirty="0">
                <a:solidFill>
                  <a:schemeClr val="accent2">
                    <a:lumMod val="75000"/>
                  </a:schemeClr>
                </a:solidFill>
              </a:rPr>
              <a:t>5.3.2 Criminal </a:t>
            </a:r>
            <a:r>
              <a:rPr lang="es-ES" i="1" dirty="0" err="1">
                <a:solidFill>
                  <a:schemeClr val="accent2">
                    <a:lumMod val="75000"/>
                  </a:schemeClr>
                </a:solidFill>
              </a:rPr>
              <a:t>Intelligence</a:t>
            </a:r>
            <a:r>
              <a:rPr lang="es-ES" i="1" dirty="0">
                <a:solidFill>
                  <a:schemeClr val="accent2">
                    <a:lumMod val="75000"/>
                  </a:schemeClr>
                </a:solidFill>
              </a:rPr>
              <a:t> </a:t>
            </a:r>
            <a:r>
              <a:rPr lang="es-ES" i="1" dirty="0" err="1">
                <a:solidFill>
                  <a:schemeClr val="accent2">
                    <a:lumMod val="75000"/>
                  </a:schemeClr>
                </a:solidFill>
              </a:rPr>
              <a:t>models</a:t>
            </a:r>
            <a:r>
              <a:rPr lang="es-ES" i="1" dirty="0">
                <a:solidFill>
                  <a:schemeClr val="accent2">
                    <a:lumMod val="75000"/>
                  </a:schemeClr>
                </a:solidFill>
              </a:rPr>
              <a:t>: </a:t>
            </a:r>
            <a:r>
              <a:rPr lang="es-ES" i="1" dirty="0" err="1">
                <a:solidFill>
                  <a:schemeClr val="accent2">
                    <a:lumMod val="75000"/>
                  </a:schemeClr>
                </a:solidFill>
              </a:rPr>
              <a:t>the</a:t>
            </a:r>
            <a:r>
              <a:rPr lang="es-ES" i="1" dirty="0">
                <a:solidFill>
                  <a:schemeClr val="accent2">
                    <a:lumMod val="75000"/>
                  </a:schemeClr>
                </a:solidFill>
              </a:rPr>
              <a:t> </a:t>
            </a:r>
            <a:r>
              <a:rPr lang="es-ES" i="1" dirty="0" err="1">
                <a:solidFill>
                  <a:schemeClr val="accent2">
                    <a:lumMod val="75000"/>
                  </a:schemeClr>
                </a:solidFill>
              </a:rPr>
              <a:t>community-based</a:t>
            </a:r>
            <a:r>
              <a:rPr lang="es-ES" i="1" dirty="0">
                <a:solidFill>
                  <a:schemeClr val="accent2">
                    <a:lumMod val="75000"/>
                  </a:schemeClr>
                </a:solidFill>
              </a:rPr>
              <a:t> </a:t>
            </a:r>
            <a:r>
              <a:rPr lang="es-ES" i="1" dirty="0" err="1">
                <a:solidFill>
                  <a:schemeClr val="accent2">
                    <a:lumMod val="75000"/>
                  </a:schemeClr>
                </a:solidFill>
              </a:rPr>
              <a:t>approach</a:t>
            </a:r>
            <a:endParaRPr lang="en-US" i="1" dirty="0">
              <a:solidFill>
                <a:schemeClr val="accent2">
                  <a:lumMod val="75000"/>
                </a:schemeClr>
              </a:solidFill>
            </a:endParaRPr>
          </a:p>
        </p:txBody>
      </p:sp>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1025900" y="1359845"/>
            <a:ext cx="4816961" cy="4329347"/>
          </a:xfrm>
          <a:prstGeom prst="rect">
            <a:avLst/>
          </a:prstGeom>
        </p:spPr>
      </p:pic>
      <p:sp>
        <p:nvSpPr>
          <p:cNvPr id="10" name="Rectángulo 9"/>
          <p:cNvSpPr/>
          <p:nvPr/>
        </p:nvSpPr>
        <p:spPr>
          <a:xfrm>
            <a:off x="6447294" y="1835223"/>
            <a:ext cx="5083445" cy="4278094"/>
          </a:xfrm>
          <a:prstGeom prst="rect">
            <a:avLst/>
          </a:prstGeom>
        </p:spPr>
        <p:txBody>
          <a:bodyPr wrap="square">
            <a:spAutoFit/>
          </a:bodyPr>
          <a:lstStyle/>
          <a:p>
            <a:pPr marL="285750" indent="-285750" algn="just">
              <a:buClr>
                <a:srgbClr val="94C449"/>
              </a:buClr>
              <a:buFont typeface="Wingdings" charset="2"/>
              <a:buChar char="v"/>
            </a:pPr>
            <a:r>
              <a:rPr lang="en-US" sz="1600" dirty="0">
                <a:solidFill>
                  <a:schemeClr val="tx1">
                    <a:lumMod val="75000"/>
                    <a:lumOff val="25000"/>
                  </a:schemeClr>
                </a:solidFill>
                <a:latin typeface="+mj-lt"/>
                <a:ea typeface="Calibri" charset="0"/>
              </a:rPr>
              <a:t>The international community needs a more holistic approach so that:</a:t>
            </a:r>
          </a:p>
          <a:p>
            <a:pPr marL="665163" indent="-387350" algn="just">
              <a:buClr>
                <a:srgbClr val="94C449"/>
              </a:buClr>
              <a:buAutoNum type="romanLcParenBoth"/>
            </a:pPr>
            <a:r>
              <a:rPr lang="en-US" sz="1600" dirty="0">
                <a:solidFill>
                  <a:schemeClr val="tx1">
                    <a:lumMod val="75000"/>
                    <a:lumOff val="25000"/>
                  </a:schemeClr>
                </a:solidFill>
                <a:latin typeface="+mj-lt"/>
                <a:ea typeface="Calibri" charset="0"/>
              </a:rPr>
              <a:t>intelligence-led conservation initiatives can be implemented more effectively.</a:t>
            </a:r>
          </a:p>
          <a:p>
            <a:pPr marL="665163" indent="-387350" algn="just">
              <a:buClr>
                <a:srgbClr val="94C449"/>
              </a:buClr>
              <a:buAutoNum type="romanLcParenBoth"/>
            </a:pPr>
            <a:r>
              <a:rPr lang="en-US" sz="1600">
                <a:solidFill>
                  <a:schemeClr val="tx1">
                    <a:lumMod val="75000"/>
                    <a:lumOff val="25000"/>
                  </a:schemeClr>
                </a:solidFill>
                <a:latin typeface="+mj-lt"/>
                <a:ea typeface="Calibri" charset="0"/>
              </a:rPr>
              <a:t>organized </a:t>
            </a:r>
            <a:r>
              <a:rPr lang="en-US" sz="1600" dirty="0">
                <a:solidFill>
                  <a:schemeClr val="tx1">
                    <a:lumMod val="75000"/>
                    <a:lumOff val="25000"/>
                  </a:schemeClr>
                </a:solidFill>
                <a:latin typeface="+mj-lt"/>
                <a:ea typeface="Calibri" charset="0"/>
              </a:rPr>
              <a:t>criminal syndicates can be weakened.</a:t>
            </a:r>
            <a:r>
              <a:rPr lang="en-US" sz="1600" dirty="0"/>
              <a:t> </a:t>
            </a:r>
          </a:p>
          <a:p>
            <a:pPr algn="just">
              <a:buClr>
                <a:srgbClr val="94C449"/>
              </a:buClr>
            </a:pPr>
            <a:endParaRPr lang="en-US" sz="1600" dirty="0"/>
          </a:p>
          <a:p>
            <a:pPr marL="285750" indent="-285750" algn="just">
              <a:buClr>
                <a:srgbClr val="94C449"/>
              </a:buClr>
              <a:buFont typeface="Wingdings" charset="2"/>
              <a:buChar char="v"/>
            </a:pPr>
            <a:r>
              <a:rPr lang="en-US" sz="1600" dirty="0">
                <a:solidFill>
                  <a:schemeClr val="tx1">
                    <a:lumMod val="75000"/>
                    <a:lumOff val="25000"/>
                  </a:schemeClr>
                </a:solidFill>
              </a:rPr>
              <a:t>Initiatives need to be locally driven, i.e. local communities must participate in defining the solutions according to their local context.</a:t>
            </a:r>
            <a:r>
              <a:rPr lang="es-ES_tradnl" sz="1600" dirty="0">
                <a:solidFill>
                  <a:schemeClr val="tx1">
                    <a:lumMod val="75000"/>
                    <a:lumOff val="25000"/>
                  </a:schemeClr>
                </a:solidFill>
              </a:rPr>
              <a:t> </a:t>
            </a:r>
          </a:p>
          <a:p>
            <a:pPr algn="just">
              <a:buClr>
                <a:srgbClr val="94C449"/>
              </a:buClr>
            </a:pPr>
            <a:endParaRPr lang="es-ES_tradnl" sz="1600" dirty="0">
              <a:solidFill>
                <a:schemeClr val="tx1">
                  <a:lumMod val="75000"/>
                  <a:lumOff val="25000"/>
                </a:schemeClr>
              </a:solidFill>
            </a:endParaRPr>
          </a:p>
          <a:p>
            <a:pPr marL="285750" indent="-285750" algn="just">
              <a:buClr>
                <a:srgbClr val="94C449"/>
              </a:buClr>
              <a:buFont typeface="Wingdings" charset="2"/>
              <a:buChar char="v"/>
            </a:pPr>
            <a:r>
              <a:rPr lang="es-ES_tradnl" sz="1600" dirty="0" err="1">
                <a:solidFill>
                  <a:schemeClr val="tx1">
                    <a:lumMod val="75000"/>
                    <a:lumOff val="25000"/>
                  </a:schemeClr>
                </a:solidFill>
              </a:rPr>
              <a:t>Rewards</a:t>
            </a:r>
            <a:r>
              <a:rPr lang="es-ES_tradnl" sz="1600" dirty="0">
                <a:solidFill>
                  <a:schemeClr val="tx1">
                    <a:lumMod val="75000"/>
                    <a:lumOff val="25000"/>
                  </a:schemeClr>
                </a:solidFill>
              </a:rPr>
              <a:t> </a:t>
            </a:r>
            <a:r>
              <a:rPr lang="es-ES_tradnl" sz="1600" dirty="0" err="1">
                <a:solidFill>
                  <a:schemeClr val="tx1">
                    <a:lumMod val="75000"/>
                    <a:lumOff val="25000"/>
                  </a:schemeClr>
                </a:solidFill>
              </a:rPr>
              <a:t>for</a:t>
            </a:r>
            <a:r>
              <a:rPr lang="es-ES_tradnl" sz="1600" dirty="0">
                <a:solidFill>
                  <a:schemeClr val="tx1">
                    <a:lumMod val="75000"/>
                    <a:lumOff val="25000"/>
                  </a:schemeClr>
                </a:solidFill>
              </a:rPr>
              <a:t> </a:t>
            </a:r>
            <a:r>
              <a:rPr lang="es-ES_tradnl" sz="1600" dirty="0" err="1">
                <a:solidFill>
                  <a:schemeClr val="tx1">
                    <a:lumMod val="75000"/>
                    <a:lumOff val="25000"/>
                  </a:schemeClr>
                </a:solidFill>
              </a:rPr>
              <a:t>intelligence</a:t>
            </a:r>
            <a:r>
              <a:rPr lang="es-ES_tradnl" sz="1600" dirty="0">
                <a:solidFill>
                  <a:schemeClr val="tx1">
                    <a:lumMod val="75000"/>
                    <a:lumOff val="25000"/>
                  </a:schemeClr>
                </a:solidFill>
              </a:rPr>
              <a:t> </a:t>
            </a:r>
            <a:r>
              <a:rPr lang="es-ES_tradnl" sz="1600" dirty="0" err="1">
                <a:solidFill>
                  <a:schemeClr val="tx1">
                    <a:lumMod val="75000"/>
                    <a:lumOff val="25000"/>
                  </a:schemeClr>
                </a:solidFill>
              </a:rPr>
              <a:t>should</a:t>
            </a:r>
            <a:r>
              <a:rPr lang="es-ES_tradnl" sz="1600" dirty="0">
                <a:solidFill>
                  <a:schemeClr val="tx1">
                    <a:lumMod val="75000"/>
                    <a:lumOff val="25000"/>
                  </a:schemeClr>
                </a:solidFill>
              </a:rPr>
              <a:t> be </a:t>
            </a:r>
            <a:r>
              <a:rPr lang="es-ES_tradnl" sz="1600" dirty="0" err="1">
                <a:solidFill>
                  <a:schemeClr val="tx1">
                    <a:lumMod val="75000"/>
                    <a:lumOff val="25000"/>
                  </a:schemeClr>
                </a:solidFill>
              </a:rPr>
              <a:t>increased</a:t>
            </a:r>
            <a:r>
              <a:rPr lang="es-ES_tradnl" sz="1600" dirty="0">
                <a:solidFill>
                  <a:schemeClr val="tx1">
                    <a:lumMod val="75000"/>
                    <a:lumOff val="25000"/>
                  </a:schemeClr>
                </a:solidFill>
              </a:rPr>
              <a:t>.</a:t>
            </a:r>
          </a:p>
          <a:p>
            <a:pPr algn="just">
              <a:buClr>
                <a:srgbClr val="94C449"/>
              </a:buClr>
            </a:pPr>
            <a:endParaRPr lang="es-ES_tradnl" sz="1600" dirty="0">
              <a:solidFill>
                <a:schemeClr val="tx1">
                  <a:lumMod val="75000"/>
                  <a:lumOff val="25000"/>
                </a:schemeClr>
              </a:solidFill>
            </a:endParaRPr>
          </a:p>
          <a:p>
            <a:pPr marL="285750" indent="-285750" algn="just">
              <a:buClr>
                <a:srgbClr val="94C449"/>
              </a:buClr>
              <a:buFont typeface="Wingdings" charset="2"/>
              <a:buChar char="v"/>
            </a:pPr>
            <a:r>
              <a:rPr lang="es-ES_tradnl" sz="1600" dirty="0" err="1">
                <a:solidFill>
                  <a:schemeClr val="tx1">
                    <a:lumMod val="75000"/>
                    <a:lumOff val="25000"/>
                  </a:schemeClr>
                </a:solidFill>
              </a:rPr>
              <a:t>NGO´s</a:t>
            </a:r>
            <a:r>
              <a:rPr lang="es-ES_tradnl" sz="1600" dirty="0">
                <a:solidFill>
                  <a:schemeClr val="tx1">
                    <a:lumMod val="75000"/>
                    <a:lumOff val="25000"/>
                  </a:schemeClr>
                </a:solidFill>
              </a:rPr>
              <a:t> </a:t>
            </a:r>
            <a:r>
              <a:rPr lang="es-ES_tradnl" sz="1600" dirty="0" err="1">
                <a:solidFill>
                  <a:schemeClr val="tx1">
                    <a:lumMod val="75000"/>
                    <a:lumOff val="25000"/>
                  </a:schemeClr>
                </a:solidFill>
              </a:rPr>
              <a:t>play</a:t>
            </a:r>
            <a:r>
              <a:rPr lang="es-ES_tradnl" sz="1600" dirty="0">
                <a:solidFill>
                  <a:schemeClr val="tx1">
                    <a:lumMod val="75000"/>
                    <a:lumOff val="25000"/>
                  </a:schemeClr>
                </a:solidFill>
              </a:rPr>
              <a:t> a </a:t>
            </a:r>
            <a:r>
              <a:rPr lang="es-ES_tradnl" sz="1600" dirty="0" err="1">
                <a:solidFill>
                  <a:schemeClr val="tx1">
                    <a:lumMod val="75000"/>
                    <a:lumOff val="25000"/>
                  </a:schemeClr>
                </a:solidFill>
              </a:rPr>
              <a:t>great</a:t>
            </a:r>
            <a:r>
              <a:rPr lang="es-ES_tradnl" sz="1600" dirty="0">
                <a:solidFill>
                  <a:schemeClr val="tx1">
                    <a:lumMod val="75000"/>
                    <a:lumOff val="25000"/>
                  </a:schemeClr>
                </a:solidFill>
              </a:rPr>
              <a:t> role in </a:t>
            </a:r>
            <a:r>
              <a:rPr lang="es-ES_tradnl" sz="1600" dirty="0" err="1">
                <a:solidFill>
                  <a:schemeClr val="tx1">
                    <a:lumMod val="75000"/>
                    <a:lumOff val="25000"/>
                  </a:schemeClr>
                </a:solidFill>
              </a:rPr>
              <a:t>this</a:t>
            </a:r>
            <a:r>
              <a:rPr lang="es-ES_tradnl" sz="1600" dirty="0">
                <a:solidFill>
                  <a:schemeClr val="tx1">
                    <a:lumMod val="75000"/>
                    <a:lumOff val="25000"/>
                  </a:schemeClr>
                </a:solidFill>
              </a:rPr>
              <a:t> </a:t>
            </a:r>
            <a:r>
              <a:rPr lang="es-ES_tradnl" sz="1600" dirty="0" err="1">
                <a:solidFill>
                  <a:schemeClr val="tx1">
                    <a:lumMod val="75000"/>
                    <a:lumOff val="25000"/>
                  </a:schemeClr>
                </a:solidFill>
              </a:rPr>
              <a:t>intelligence</a:t>
            </a:r>
            <a:r>
              <a:rPr lang="es-ES_tradnl" sz="1600" dirty="0">
                <a:solidFill>
                  <a:schemeClr val="tx1">
                    <a:lumMod val="75000"/>
                    <a:lumOff val="25000"/>
                  </a:schemeClr>
                </a:solidFill>
              </a:rPr>
              <a:t> </a:t>
            </a:r>
            <a:r>
              <a:rPr lang="es-ES_tradnl" sz="1600" dirty="0" err="1">
                <a:solidFill>
                  <a:schemeClr val="tx1">
                    <a:lumMod val="75000"/>
                    <a:lumOff val="25000"/>
                  </a:schemeClr>
                </a:solidFill>
              </a:rPr>
              <a:t>approach</a:t>
            </a:r>
            <a:r>
              <a:rPr lang="es-ES_tradnl" sz="1600" dirty="0">
                <a:solidFill>
                  <a:schemeClr val="tx1">
                    <a:lumMod val="75000"/>
                    <a:lumOff val="25000"/>
                  </a:schemeClr>
                </a:solidFill>
              </a:rPr>
              <a:t>.</a:t>
            </a:r>
          </a:p>
          <a:p>
            <a:pPr algn="just">
              <a:buClr>
                <a:srgbClr val="94C449"/>
              </a:buClr>
            </a:pPr>
            <a:endParaRPr lang="es-ES_tradnl" sz="1600" dirty="0">
              <a:solidFill>
                <a:schemeClr val="tx1">
                  <a:lumMod val="75000"/>
                  <a:lumOff val="25000"/>
                </a:schemeClr>
              </a:solidFill>
            </a:endParaRPr>
          </a:p>
          <a:p>
            <a:pPr marL="285750" indent="-285750" algn="just">
              <a:buClr>
                <a:srgbClr val="94C449"/>
              </a:buClr>
              <a:buFont typeface="Wingdings" charset="2"/>
              <a:buChar char="v"/>
            </a:pPr>
            <a:r>
              <a:rPr lang="en-US" sz="1600" b="1" dirty="0">
                <a:solidFill>
                  <a:schemeClr val="tx1">
                    <a:lumMod val="75000"/>
                    <a:lumOff val="25000"/>
                  </a:schemeClr>
                </a:solidFill>
                <a:latin typeface="+mj-lt"/>
                <a:ea typeface="Calibri" charset="0"/>
              </a:rPr>
              <a:t>RESULT</a:t>
            </a:r>
            <a:r>
              <a:rPr lang="en-US" sz="1600" dirty="0">
                <a:solidFill>
                  <a:schemeClr val="tx1">
                    <a:lumMod val="75000"/>
                    <a:lumOff val="25000"/>
                  </a:schemeClr>
                </a:solidFill>
                <a:latin typeface="+mj-lt"/>
                <a:ea typeface="Calibri" charset="0"/>
              </a:rPr>
              <a:t>: Intelligence reserves are widened.</a:t>
            </a:r>
          </a:p>
        </p:txBody>
      </p:sp>
      <p:sp>
        <p:nvSpPr>
          <p:cNvPr id="11" name="CuadroTexto 10"/>
          <p:cNvSpPr txBox="1"/>
          <p:nvPr/>
        </p:nvSpPr>
        <p:spPr>
          <a:xfrm>
            <a:off x="3023675" y="1835223"/>
            <a:ext cx="821410" cy="338554"/>
          </a:xfrm>
          <a:prstGeom prst="rect">
            <a:avLst/>
          </a:prstGeom>
          <a:noFill/>
        </p:spPr>
        <p:txBody>
          <a:bodyPr wrap="square" rtlCol="0">
            <a:spAutoFit/>
          </a:bodyPr>
          <a:lstStyle/>
          <a:p>
            <a:r>
              <a:rPr lang="es-ES_tradnl" sz="1600" dirty="0">
                <a:solidFill>
                  <a:schemeClr val="tx1">
                    <a:lumMod val="85000"/>
                    <a:lumOff val="15000"/>
                  </a:schemeClr>
                </a:solidFill>
                <a:latin typeface="Times New Roman" charset="0"/>
                <a:ea typeface="Times New Roman" charset="0"/>
                <a:cs typeface="Times New Roman" charset="0"/>
              </a:rPr>
              <a:t>(2017)</a:t>
            </a:r>
          </a:p>
        </p:txBody>
      </p:sp>
      <p:sp>
        <p:nvSpPr>
          <p:cNvPr id="12" name="CuadroTexto 11"/>
          <p:cNvSpPr txBox="1"/>
          <p:nvPr/>
        </p:nvSpPr>
        <p:spPr>
          <a:xfrm>
            <a:off x="930625" y="5779849"/>
            <a:ext cx="4677476" cy="769441"/>
          </a:xfrm>
          <a:prstGeom prst="rect">
            <a:avLst/>
          </a:prstGeom>
          <a:noFill/>
        </p:spPr>
        <p:txBody>
          <a:bodyPr wrap="square" rtlCol="0">
            <a:spAutoFit/>
          </a:bodyPr>
          <a:lstStyle/>
          <a:p>
            <a:pPr algn="just"/>
            <a:r>
              <a:rPr lang="es-ES_tradnl" sz="1100" dirty="0" err="1"/>
              <a:t>Booker</a:t>
            </a:r>
            <a:r>
              <a:rPr lang="es-ES_tradnl" sz="1100" dirty="0"/>
              <a:t>, F. and Roe, D. (2017) </a:t>
            </a:r>
            <a:r>
              <a:rPr lang="es-ES_tradnl" sz="1100" i="1" dirty="0" err="1"/>
              <a:t>First</a:t>
            </a:r>
            <a:r>
              <a:rPr lang="es-ES_tradnl" sz="1100" i="1" dirty="0"/>
              <a:t> line of </a:t>
            </a:r>
            <a:r>
              <a:rPr lang="es-ES_tradnl" sz="1100" i="1" dirty="0" err="1"/>
              <a:t>defence</a:t>
            </a:r>
            <a:r>
              <a:rPr lang="es-ES_tradnl" sz="1100" i="1" dirty="0"/>
              <a:t>? A </a:t>
            </a:r>
            <a:r>
              <a:rPr lang="es-ES_tradnl" sz="1100" i="1" dirty="0" err="1"/>
              <a:t>review</a:t>
            </a:r>
            <a:r>
              <a:rPr lang="es-ES_tradnl" sz="1100" i="1" dirty="0"/>
              <a:t> of </a:t>
            </a:r>
            <a:r>
              <a:rPr lang="es-ES_tradnl" sz="1100" i="1" dirty="0" err="1"/>
              <a:t>evidence</a:t>
            </a:r>
            <a:r>
              <a:rPr lang="es-ES_tradnl" sz="1100" i="1" dirty="0"/>
              <a:t> </a:t>
            </a:r>
            <a:r>
              <a:rPr lang="es-ES_tradnl" sz="1100" i="1" dirty="0" err="1"/>
              <a:t>on</a:t>
            </a:r>
            <a:r>
              <a:rPr lang="es-ES_tradnl" sz="1100" i="1" dirty="0"/>
              <a:t> </a:t>
            </a:r>
            <a:r>
              <a:rPr lang="es-ES_tradnl" sz="1100" i="1" dirty="0" err="1"/>
              <a:t>the</a:t>
            </a:r>
            <a:r>
              <a:rPr lang="es-ES_tradnl" sz="1100" i="1" dirty="0"/>
              <a:t> </a:t>
            </a:r>
            <a:r>
              <a:rPr lang="es-ES_tradnl" sz="1100" i="1" dirty="0" err="1"/>
              <a:t>effectiveness</a:t>
            </a:r>
            <a:r>
              <a:rPr lang="es-ES_tradnl" sz="1100" i="1" dirty="0"/>
              <a:t> of </a:t>
            </a:r>
            <a:r>
              <a:rPr lang="es-ES_tradnl" sz="1100" i="1" dirty="0" err="1"/>
              <a:t>engaging</a:t>
            </a:r>
            <a:r>
              <a:rPr lang="es-ES_tradnl" sz="1100" i="1" dirty="0"/>
              <a:t> </a:t>
            </a:r>
            <a:r>
              <a:rPr lang="es-ES_tradnl" sz="1100" i="1" dirty="0" err="1"/>
              <a:t>communities</a:t>
            </a:r>
            <a:r>
              <a:rPr lang="es-ES_tradnl" sz="1100" i="1" dirty="0"/>
              <a:t> to </a:t>
            </a:r>
            <a:r>
              <a:rPr lang="es-ES_tradnl" sz="1100" i="1" dirty="0" err="1"/>
              <a:t>tackle</a:t>
            </a:r>
            <a:r>
              <a:rPr lang="es-ES_tradnl" sz="1100" i="1" dirty="0"/>
              <a:t> </a:t>
            </a:r>
            <a:r>
              <a:rPr lang="es-ES_tradnl" sz="1100" i="1" dirty="0" err="1"/>
              <a:t>illegal</a:t>
            </a:r>
            <a:r>
              <a:rPr lang="es-ES_tradnl" sz="1100" i="1" dirty="0"/>
              <a:t> </a:t>
            </a:r>
            <a:r>
              <a:rPr lang="es-ES_tradnl" sz="1100" i="1" dirty="0" err="1"/>
              <a:t>wildlife</a:t>
            </a:r>
            <a:r>
              <a:rPr lang="es-ES_tradnl" sz="1100" i="1" dirty="0"/>
              <a:t> </a:t>
            </a:r>
            <a:r>
              <a:rPr lang="es-ES_tradnl" sz="1100" i="1" dirty="0" err="1"/>
              <a:t>trade</a:t>
            </a:r>
            <a:r>
              <a:rPr lang="es-ES_tradnl" sz="1100" dirty="0"/>
              <a:t>.</a:t>
            </a:r>
          </a:p>
          <a:p>
            <a:pPr algn="just"/>
            <a:endParaRPr lang="es-ES_tradnl" sz="1100" dirty="0"/>
          </a:p>
        </p:txBody>
      </p:sp>
      <p:sp>
        <p:nvSpPr>
          <p:cNvPr id="13" name="CuadroTexto 12"/>
          <p:cNvSpPr txBox="1"/>
          <p:nvPr/>
        </p:nvSpPr>
        <p:spPr>
          <a:xfrm>
            <a:off x="1263342" y="4360985"/>
            <a:ext cx="4012043" cy="1336833"/>
          </a:xfrm>
          <a:prstGeom prst="rect">
            <a:avLst/>
          </a:prstGeom>
          <a:noFill/>
          <a:ln>
            <a:solidFill>
              <a:schemeClr val="accent1"/>
            </a:solidFill>
            <a:prstDash val="dashDot"/>
          </a:ln>
        </p:spPr>
        <p:txBody>
          <a:bodyPr wrap="square" rtlCol="0">
            <a:spAutoFit/>
          </a:bodyPr>
          <a:lstStyle/>
          <a:p>
            <a:endParaRPr lang="es-ES_tradnl"/>
          </a:p>
        </p:txBody>
      </p:sp>
      <p:pic>
        <p:nvPicPr>
          <p:cNvPr id="14" name="Picture 13">
            <a:extLst>
              <a:ext uri="{FF2B5EF4-FFF2-40B4-BE49-F238E27FC236}">
                <a16:creationId xmlns:a16="http://schemas.microsoft.com/office/drawing/2014/main" id="{83C3A5C5-82A1-4CBA-8818-9FC9DB28F07C}"/>
              </a:ext>
            </a:extLst>
          </p:cNvPr>
          <p:cNvPicPr>
            <a:picLocks noChangeAspect="1"/>
          </p:cNvPicPr>
          <p:nvPr/>
        </p:nvPicPr>
        <p:blipFill>
          <a:blip r:embed="rId3"/>
          <a:stretch>
            <a:fillRect/>
          </a:stretch>
        </p:blipFill>
        <p:spPr>
          <a:xfrm>
            <a:off x="0" y="6248400"/>
            <a:ext cx="609600" cy="609600"/>
          </a:xfrm>
          <a:prstGeom prst="rect">
            <a:avLst/>
          </a:prstGeom>
        </p:spPr>
      </p:pic>
      <p:sp>
        <p:nvSpPr>
          <p:cNvPr id="15" name="TextBox 14">
            <a:extLst>
              <a:ext uri="{FF2B5EF4-FFF2-40B4-BE49-F238E27FC236}">
                <a16:creationId xmlns:a16="http://schemas.microsoft.com/office/drawing/2014/main" id="{6B29A4C3-B8D5-49EC-9CE2-78791DC21AF5}"/>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12753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txBox="1">
            <a:spLocks/>
          </p:cNvSpPr>
          <p:nvPr/>
        </p:nvSpPr>
        <p:spPr>
          <a:xfrm>
            <a:off x="539871" y="328571"/>
            <a:ext cx="9501369" cy="60797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sz="2400" b="1" dirty="0">
                <a:solidFill>
                  <a:schemeClr val="tx1">
                    <a:lumMod val="75000"/>
                    <a:lumOff val="25000"/>
                  </a:schemeClr>
                </a:solidFill>
              </a:rPr>
              <a:t>5.4. </a:t>
            </a:r>
            <a:r>
              <a:rPr lang="es-ES_tradnl" sz="2400" b="1" dirty="0" err="1">
                <a:solidFill>
                  <a:schemeClr val="tx1">
                    <a:lumMod val="75000"/>
                    <a:lumOff val="25000"/>
                  </a:schemeClr>
                </a:solidFill>
              </a:rPr>
              <a:t>What</a:t>
            </a:r>
            <a:r>
              <a:rPr lang="es-ES_tradnl" sz="2400" b="1" dirty="0">
                <a:solidFill>
                  <a:schemeClr val="tx1">
                    <a:lumMod val="75000"/>
                    <a:lumOff val="25000"/>
                  </a:schemeClr>
                </a:solidFill>
              </a:rPr>
              <a:t> </a:t>
            </a:r>
            <a:r>
              <a:rPr lang="es-ES_tradnl" sz="2400" b="1" dirty="0" err="1">
                <a:solidFill>
                  <a:schemeClr val="tx1">
                    <a:lumMod val="75000"/>
                    <a:lumOff val="25000"/>
                  </a:schemeClr>
                </a:solidFill>
              </a:rPr>
              <a:t>could</a:t>
            </a:r>
            <a:r>
              <a:rPr lang="es-ES_tradnl" sz="2400" b="1" dirty="0">
                <a:solidFill>
                  <a:schemeClr val="tx1">
                    <a:lumMod val="75000"/>
                    <a:lumOff val="25000"/>
                  </a:schemeClr>
                </a:solidFill>
              </a:rPr>
              <a:t> be done in </a:t>
            </a:r>
            <a:r>
              <a:rPr lang="es-ES_tradnl" sz="2400" b="1" dirty="0" err="1">
                <a:solidFill>
                  <a:schemeClr val="tx1">
                    <a:lumMod val="75000"/>
                    <a:lumOff val="25000"/>
                  </a:schemeClr>
                </a:solidFill>
              </a:rPr>
              <a:t>the</a:t>
            </a:r>
            <a:r>
              <a:rPr lang="es-ES_tradnl" sz="2400" b="1" dirty="0">
                <a:solidFill>
                  <a:schemeClr val="tx1">
                    <a:lumMod val="75000"/>
                    <a:lumOff val="25000"/>
                  </a:schemeClr>
                </a:solidFill>
              </a:rPr>
              <a:t> short-</a:t>
            </a:r>
            <a:r>
              <a:rPr lang="es-ES_tradnl" sz="2400" b="1" dirty="0" err="1">
                <a:solidFill>
                  <a:schemeClr val="tx1">
                    <a:lumMod val="75000"/>
                    <a:lumOff val="25000"/>
                  </a:schemeClr>
                </a:solidFill>
              </a:rPr>
              <a:t>middle</a:t>
            </a:r>
            <a:r>
              <a:rPr lang="es-ES_tradnl" sz="2400" b="1" dirty="0">
                <a:solidFill>
                  <a:schemeClr val="tx1">
                    <a:lumMod val="75000"/>
                    <a:lumOff val="25000"/>
                  </a:schemeClr>
                </a:solidFill>
              </a:rPr>
              <a:t> </a:t>
            </a:r>
            <a:r>
              <a:rPr lang="es-ES_tradnl" sz="2400" b="1" dirty="0" err="1">
                <a:solidFill>
                  <a:schemeClr val="tx1">
                    <a:lumMod val="75000"/>
                    <a:lumOff val="25000"/>
                  </a:schemeClr>
                </a:solidFill>
              </a:rPr>
              <a:t>term</a:t>
            </a:r>
            <a:r>
              <a:rPr lang="es-ES_tradnl" sz="2400" b="1" dirty="0">
                <a:solidFill>
                  <a:schemeClr val="tx1">
                    <a:lumMod val="75000"/>
                    <a:lumOff val="25000"/>
                  </a:schemeClr>
                </a:solidFill>
              </a:rPr>
              <a:t>?</a:t>
            </a:r>
          </a:p>
        </p:txBody>
      </p:sp>
      <p:pic>
        <p:nvPicPr>
          <p:cNvPr id="5" name="Imagen 4"/>
          <p:cNvPicPr>
            <a:picLocks noChangeAspect="1"/>
          </p:cNvPicPr>
          <p:nvPr/>
        </p:nvPicPr>
        <p:blipFill>
          <a:blip r:embed="rId2"/>
          <a:stretch>
            <a:fillRect/>
          </a:stretch>
        </p:blipFill>
        <p:spPr>
          <a:xfrm>
            <a:off x="1302048" y="1110438"/>
            <a:ext cx="995185" cy="1173068"/>
          </a:xfrm>
          <a:prstGeom prst="rect">
            <a:avLst/>
          </a:prstGeom>
        </p:spPr>
      </p:pic>
      <p:sp>
        <p:nvSpPr>
          <p:cNvPr id="7" name="Marco 6"/>
          <p:cNvSpPr/>
          <p:nvPr/>
        </p:nvSpPr>
        <p:spPr>
          <a:xfrm>
            <a:off x="490736" y="936541"/>
            <a:ext cx="2430964" cy="5352747"/>
          </a:xfrm>
          <a:prstGeom prst="frame">
            <a:avLst>
              <a:gd name="adj1" fmla="val 1630"/>
            </a:avLst>
          </a:prstGeom>
          <a:solidFill>
            <a:srgbClr val="B0D377"/>
          </a:solidFill>
          <a:ln>
            <a:solidFill>
              <a:srgbClr val="B0D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 name="CuadroTexto 7"/>
          <p:cNvSpPr txBox="1"/>
          <p:nvPr/>
        </p:nvSpPr>
        <p:spPr>
          <a:xfrm>
            <a:off x="769515" y="2485364"/>
            <a:ext cx="1873405" cy="3046988"/>
          </a:xfrm>
          <a:prstGeom prst="rect">
            <a:avLst/>
          </a:prstGeom>
          <a:noFill/>
          <a:ln>
            <a:solidFill>
              <a:srgbClr val="B0D377"/>
            </a:solidFill>
            <a:prstDash val="dash"/>
          </a:ln>
        </p:spPr>
        <p:txBody>
          <a:bodyPr wrap="square" rtlCol="0">
            <a:spAutoFit/>
          </a:bodyPr>
          <a:lstStyle/>
          <a:p>
            <a:pPr algn="ctr"/>
            <a:r>
              <a:rPr lang="es-ES_tradnl" sz="1600" b="1" dirty="0">
                <a:solidFill>
                  <a:schemeClr val="tx1">
                    <a:lumMod val="75000"/>
                    <a:lumOff val="25000"/>
                  </a:schemeClr>
                </a:solidFill>
              </a:rPr>
              <a:t>REDUCTION OF </a:t>
            </a:r>
            <a:r>
              <a:rPr lang="es-ES_tradnl" sz="1600" b="1" dirty="0" err="1">
                <a:solidFill>
                  <a:schemeClr val="tx1">
                    <a:lumMod val="75000"/>
                    <a:lumOff val="25000"/>
                  </a:schemeClr>
                </a:solidFill>
              </a:rPr>
              <a:t>NGOs</a:t>
            </a:r>
            <a:r>
              <a:rPr lang="es-ES_tradnl" sz="1600" b="1" dirty="0">
                <a:solidFill>
                  <a:schemeClr val="tx1">
                    <a:lumMod val="75000"/>
                    <a:lumOff val="25000"/>
                  </a:schemeClr>
                </a:solidFill>
              </a:rPr>
              <a:t>´ PROBABILITY TO COMMIT ILLEGAL ACTIONS BY INCREASING, BOTH LAW ENFORCEMENT AND </a:t>
            </a:r>
            <a:r>
              <a:rPr lang="es-ES_tradnl" sz="1600" b="1" dirty="0" err="1">
                <a:solidFill>
                  <a:schemeClr val="tx1">
                    <a:lumMod val="75000"/>
                    <a:lumOff val="25000"/>
                  </a:schemeClr>
                </a:solidFill>
              </a:rPr>
              <a:t>IGOs</a:t>
            </a:r>
            <a:r>
              <a:rPr lang="es-ES_tradnl" sz="1600" b="1" dirty="0">
                <a:solidFill>
                  <a:schemeClr val="tx1">
                    <a:lumMod val="75000"/>
                    <a:lumOff val="25000"/>
                  </a:schemeClr>
                </a:solidFill>
              </a:rPr>
              <a:t>, THEIR COMMITMENT IN WILDLIFE TRAFFICKING</a:t>
            </a:r>
          </a:p>
        </p:txBody>
      </p:sp>
      <p:sp>
        <p:nvSpPr>
          <p:cNvPr id="9" name="Marco 8"/>
          <p:cNvSpPr/>
          <p:nvPr/>
        </p:nvSpPr>
        <p:spPr>
          <a:xfrm>
            <a:off x="3298170" y="936540"/>
            <a:ext cx="2512790" cy="5352748"/>
          </a:xfrm>
          <a:prstGeom prst="frame">
            <a:avLst>
              <a:gd name="adj1" fmla="val 1630"/>
            </a:avLst>
          </a:prstGeom>
          <a:solidFill>
            <a:srgbClr val="94C449"/>
          </a:solidFill>
          <a:ln>
            <a:solidFill>
              <a:srgbClr val="94C4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14" name="Imagen 13"/>
          <p:cNvPicPr>
            <a:picLocks noChangeAspect="1"/>
          </p:cNvPicPr>
          <p:nvPr/>
        </p:nvPicPr>
        <p:blipFill rotWithShape="1">
          <a:blip r:embed="rId3"/>
          <a:srcRect l="8530" t="2549" r="11220" b="-2549"/>
          <a:stretch/>
        </p:blipFill>
        <p:spPr>
          <a:xfrm>
            <a:off x="3516615" y="908580"/>
            <a:ext cx="2339584" cy="1576784"/>
          </a:xfrm>
          <a:prstGeom prst="rect">
            <a:avLst/>
          </a:prstGeom>
        </p:spPr>
      </p:pic>
      <p:sp>
        <p:nvSpPr>
          <p:cNvPr id="15" name="CuadroTexto 14"/>
          <p:cNvSpPr txBox="1"/>
          <p:nvPr/>
        </p:nvSpPr>
        <p:spPr>
          <a:xfrm>
            <a:off x="3623460" y="2485364"/>
            <a:ext cx="1865094" cy="1323439"/>
          </a:xfrm>
          <a:prstGeom prst="rect">
            <a:avLst/>
          </a:prstGeom>
          <a:noFill/>
          <a:ln>
            <a:solidFill>
              <a:srgbClr val="94C449"/>
            </a:solidFill>
            <a:prstDash val="dash"/>
          </a:ln>
        </p:spPr>
        <p:txBody>
          <a:bodyPr wrap="square" rtlCol="0">
            <a:spAutoFit/>
          </a:bodyPr>
          <a:lstStyle/>
          <a:p>
            <a:pPr algn="ctr"/>
            <a:r>
              <a:rPr lang="es-ES_tradnl" sz="1600" b="1" dirty="0">
                <a:solidFill>
                  <a:schemeClr val="tx1">
                    <a:lumMod val="75000"/>
                    <a:lumOff val="25000"/>
                  </a:schemeClr>
                </a:solidFill>
              </a:rPr>
              <a:t>ACHIEVE A COLLABORATIVE CULTURE OF INTELLIGENCE SHARING</a:t>
            </a:r>
          </a:p>
        </p:txBody>
      </p:sp>
      <p:sp>
        <p:nvSpPr>
          <p:cNvPr id="16" name="CuadroTexto 15"/>
          <p:cNvSpPr txBox="1"/>
          <p:nvPr/>
        </p:nvSpPr>
        <p:spPr>
          <a:xfrm>
            <a:off x="3385157" y="3894883"/>
            <a:ext cx="2339584" cy="2308324"/>
          </a:xfrm>
          <a:prstGeom prst="rect">
            <a:avLst/>
          </a:prstGeom>
          <a:noFill/>
          <a:ln>
            <a:solidFill>
              <a:schemeClr val="bg1"/>
            </a:solidFill>
            <a:prstDash val="dash"/>
          </a:ln>
        </p:spPr>
        <p:txBody>
          <a:bodyPr wrap="square" rtlCol="0">
            <a:spAutoFit/>
          </a:bodyPr>
          <a:lstStyle/>
          <a:p>
            <a:pPr marL="285750" indent="-285750" algn="just">
              <a:buClr>
                <a:srgbClr val="94C449"/>
              </a:buClr>
              <a:buFont typeface="Wingdings" charset="2"/>
              <a:buChar char="v"/>
            </a:pPr>
            <a:r>
              <a:rPr lang="es-ES_tradnl" sz="1600" b="1" dirty="0">
                <a:solidFill>
                  <a:schemeClr val="tx1">
                    <a:lumMod val="75000"/>
                    <a:lumOff val="25000"/>
                  </a:schemeClr>
                </a:solidFill>
              </a:rPr>
              <a:t>Global </a:t>
            </a:r>
            <a:r>
              <a:rPr lang="es-ES_tradnl" sz="1600" b="1" dirty="0" err="1">
                <a:solidFill>
                  <a:schemeClr val="tx1">
                    <a:lumMod val="75000"/>
                    <a:lumOff val="25000"/>
                  </a:schemeClr>
                </a:solidFill>
              </a:rPr>
              <a:t>Partnership</a:t>
            </a:r>
            <a:r>
              <a:rPr lang="es-ES_tradnl" sz="1600" b="1" dirty="0">
                <a:solidFill>
                  <a:schemeClr val="tx1">
                    <a:lumMod val="75000"/>
                    <a:lumOff val="25000"/>
                  </a:schemeClr>
                </a:solidFill>
              </a:rPr>
              <a:t> </a:t>
            </a:r>
            <a:r>
              <a:rPr lang="es-ES_tradnl" sz="1600" b="1" dirty="0" err="1">
                <a:solidFill>
                  <a:schemeClr val="tx1">
                    <a:lumMod val="75000"/>
                    <a:lumOff val="25000"/>
                  </a:schemeClr>
                </a:solidFill>
              </a:rPr>
              <a:t>Strategy</a:t>
            </a:r>
            <a:endParaRPr lang="es-ES_tradnl" sz="1600" b="1" dirty="0">
              <a:solidFill>
                <a:schemeClr val="tx1">
                  <a:lumMod val="75000"/>
                  <a:lumOff val="25000"/>
                </a:schemeClr>
              </a:solidFill>
            </a:endParaRPr>
          </a:p>
          <a:p>
            <a:pPr marL="285750" indent="-285750" algn="just">
              <a:buClr>
                <a:srgbClr val="94C449"/>
              </a:buClr>
              <a:buFont typeface="Wingdings" charset="2"/>
              <a:buChar char="v"/>
            </a:pPr>
            <a:r>
              <a:rPr lang="es-ES_tradnl" sz="1600" b="1" dirty="0" err="1">
                <a:solidFill>
                  <a:schemeClr val="tx1">
                    <a:lumMod val="75000"/>
                    <a:lumOff val="25000"/>
                  </a:schemeClr>
                </a:solidFill>
              </a:rPr>
              <a:t>National</a:t>
            </a:r>
            <a:r>
              <a:rPr lang="es-ES_tradnl" sz="1600" b="1" dirty="0">
                <a:solidFill>
                  <a:schemeClr val="tx1">
                    <a:lumMod val="75000"/>
                    <a:lumOff val="25000"/>
                  </a:schemeClr>
                </a:solidFill>
              </a:rPr>
              <a:t> Standard </a:t>
            </a:r>
            <a:r>
              <a:rPr lang="es-ES_tradnl" sz="1600" b="1" dirty="0" err="1">
                <a:solidFill>
                  <a:schemeClr val="tx1">
                    <a:lumMod val="75000"/>
                    <a:lumOff val="25000"/>
                  </a:schemeClr>
                </a:solidFill>
              </a:rPr>
              <a:t>Intelligence</a:t>
            </a:r>
            <a:r>
              <a:rPr lang="es-ES_tradnl" sz="1600" b="1" dirty="0">
                <a:solidFill>
                  <a:schemeClr val="tx1">
                    <a:lumMod val="75000"/>
                    <a:lumOff val="25000"/>
                  </a:schemeClr>
                </a:solidFill>
              </a:rPr>
              <a:t> </a:t>
            </a:r>
            <a:r>
              <a:rPr lang="es-ES_tradnl" sz="1600" b="1" dirty="0" err="1">
                <a:solidFill>
                  <a:schemeClr val="tx1">
                    <a:lumMod val="75000"/>
                    <a:lumOff val="25000"/>
                  </a:schemeClr>
                </a:solidFill>
              </a:rPr>
              <a:t>Collection</a:t>
            </a:r>
            <a:r>
              <a:rPr lang="es-ES_tradnl" sz="1600" b="1" dirty="0">
                <a:solidFill>
                  <a:schemeClr val="tx1">
                    <a:lumMod val="75000"/>
                    <a:lumOff val="25000"/>
                  </a:schemeClr>
                </a:solidFill>
              </a:rPr>
              <a:t> Plan</a:t>
            </a:r>
          </a:p>
          <a:p>
            <a:pPr marL="285750" indent="-285750" algn="just">
              <a:buClr>
                <a:srgbClr val="94C449"/>
              </a:buClr>
              <a:buFont typeface="Wingdings" charset="2"/>
              <a:buChar char="v"/>
            </a:pPr>
            <a:r>
              <a:rPr lang="es-ES_tradnl" sz="1600" b="1" dirty="0">
                <a:solidFill>
                  <a:schemeClr val="tx1">
                    <a:lumMod val="75000"/>
                    <a:lumOff val="25000"/>
                  </a:schemeClr>
                </a:solidFill>
              </a:rPr>
              <a:t>5x5x5</a:t>
            </a:r>
          </a:p>
          <a:p>
            <a:pPr marL="285750" indent="-285750" algn="just">
              <a:buClr>
                <a:srgbClr val="94C449"/>
              </a:buClr>
              <a:buFont typeface="Wingdings" charset="2"/>
              <a:buChar char="v"/>
            </a:pPr>
            <a:r>
              <a:rPr lang="es-ES_tradnl" sz="1600" b="1" dirty="0" err="1">
                <a:solidFill>
                  <a:schemeClr val="tx1">
                    <a:lumMod val="75000"/>
                    <a:lumOff val="25000"/>
                  </a:schemeClr>
                </a:solidFill>
              </a:rPr>
              <a:t>Intelligence</a:t>
            </a:r>
            <a:r>
              <a:rPr lang="es-ES_tradnl" sz="1600" b="1" dirty="0">
                <a:solidFill>
                  <a:schemeClr val="tx1">
                    <a:lumMod val="75000"/>
                    <a:lumOff val="25000"/>
                  </a:schemeClr>
                </a:solidFill>
              </a:rPr>
              <a:t> </a:t>
            </a:r>
            <a:r>
              <a:rPr lang="es-ES_tradnl" sz="1600" b="1" dirty="0" err="1">
                <a:solidFill>
                  <a:schemeClr val="tx1">
                    <a:lumMod val="75000"/>
                    <a:lumOff val="25000"/>
                  </a:schemeClr>
                </a:solidFill>
              </a:rPr>
              <a:t>Requirements</a:t>
            </a:r>
            <a:r>
              <a:rPr lang="es-ES_tradnl" sz="1600" b="1" dirty="0">
                <a:solidFill>
                  <a:schemeClr val="tx1">
                    <a:lumMod val="75000"/>
                    <a:lumOff val="25000"/>
                  </a:schemeClr>
                </a:solidFill>
              </a:rPr>
              <a:t> Management </a:t>
            </a:r>
            <a:r>
              <a:rPr lang="es-ES_tradnl" sz="1600" b="1" dirty="0" err="1">
                <a:solidFill>
                  <a:schemeClr val="tx1">
                    <a:lumMod val="75000"/>
                    <a:lumOff val="25000"/>
                  </a:schemeClr>
                </a:solidFill>
              </a:rPr>
              <a:t>Syst</a:t>
            </a:r>
            <a:r>
              <a:rPr lang="es-ES_tradnl" sz="1600" b="1" dirty="0">
                <a:solidFill>
                  <a:schemeClr val="tx1">
                    <a:lumMod val="75000"/>
                    <a:lumOff val="25000"/>
                  </a:schemeClr>
                </a:solidFill>
              </a:rPr>
              <a:t>.</a:t>
            </a:r>
          </a:p>
        </p:txBody>
      </p:sp>
      <p:sp>
        <p:nvSpPr>
          <p:cNvPr id="17" name="Marco 16"/>
          <p:cNvSpPr/>
          <p:nvPr/>
        </p:nvSpPr>
        <p:spPr>
          <a:xfrm>
            <a:off x="6209317" y="936540"/>
            <a:ext cx="2523987" cy="5352748"/>
          </a:xfrm>
          <a:prstGeom prst="frame">
            <a:avLst>
              <a:gd name="adj1" fmla="val 1630"/>
            </a:avLst>
          </a:prstGeom>
          <a:solidFill>
            <a:srgbClr val="71983A"/>
          </a:solidFill>
          <a:ln>
            <a:solidFill>
              <a:srgbClr val="719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18" name="Imagen 17"/>
          <p:cNvPicPr>
            <a:picLocks noChangeAspect="1"/>
          </p:cNvPicPr>
          <p:nvPr/>
        </p:nvPicPr>
        <p:blipFill>
          <a:blip r:embed="rId4"/>
          <a:stretch>
            <a:fillRect/>
          </a:stretch>
        </p:blipFill>
        <p:spPr>
          <a:xfrm>
            <a:off x="6575734" y="1020083"/>
            <a:ext cx="1791152" cy="1353778"/>
          </a:xfrm>
          <a:prstGeom prst="rect">
            <a:avLst/>
          </a:prstGeom>
        </p:spPr>
      </p:pic>
      <p:sp>
        <p:nvSpPr>
          <p:cNvPr id="20" name="CuadroTexto 19"/>
          <p:cNvSpPr txBox="1"/>
          <p:nvPr/>
        </p:nvSpPr>
        <p:spPr>
          <a:xfrm>
            <a:off x="6534607" y="2571444"/>
            <a:ext cx="1873405" cy="2062103"/>
          </a:xfrm>
          <a:prstGeom prst="rect">
            <a:avLst/>
          </a:prstGeom>
          <a:noFill/>
          <a:ln>
            <a:solidFill>
              <a:srgbClr val="71983A"/>
            </a:solidFill>
            <a:prstDash val="dash"/>
          </a:ln>
        </p:spPr>
        <p:txBody>
          <a:bodyPr wrap="square" rtlCol="0">
            <a:spAutoFit/>
          </a:bodyPr>
          <a:lstStyle/>
          <a:p>
            <a:pPr algn="ctr"/>
            <a:r>
              <a:rPr lang="es-ES_tradnl" sz="1600" b="1" dirty="0">
                <a:solidFill>
                  <a:schemeClr val="tx1">
                    <a:lumMod val="75000"/>
                    <a:lumOff val="25000"/>
                  </a:schemeClr>
                </a:solidFill>
              </a:rPr>
              <a:t>KEEP THE PACE WITH THE DEVELOPMENT OF NEW TECHNOLOGY BUT KEEPING CONFIDENTIALITY SAFE</a:t>
            </a:r>
          </a:p>
        </p:txBody>
      </p:sp>
      <p:sp>
        <p:nvSpPr>
          <p:cNvPr id="21" name="Marco 20"/>
          <p:cNvSpPr/>
          <p:nvPr/>
        </p:nvSpPr>
        <p:spPr>
          <a:xfrm>
            <a:off x="9121929" y="936540"/>
            <a:ext cx="2523987" cy="5352748"/>
          </a:xfrm>
          <a:prstGeom prst="frame">
            <a:avLst>
              <a:gd name="adj1" fmla="val 163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22" name="Imagen 21"/>
          <p:cNvPicPr>
            <a:picLocks noChangeAspect="1"/>
          </p:cNvPicPr>
          <p:nvPr/>
        </p:nvPicPr>
        <p:blipFill>
          <a:blip r:embed="rId5"/>
          <a:stretch>
            <a:fillRect/>
          </a:stretch>
        </p:blipFill>
        <p:spPr>
          <a:xfrm>
            <a:off x="9727744" y="1168647"/>
            <a:ext cx="1312355" cy="1205214"/>
          </a:xfrm>
          <a:prstGeom prst="rect">
            <a:avLst/>
          </a:prstGeom>
        </p:spPr>
      </p:pic>
      <p:sp>
        <p:nvSpPr>
          <p:cNvPr id="23" name="CuadroTexto 22"/>
          <p:cNvSpPr txBox="1"/>
          <p:nvPr/>
        </p:nvSpPr>
        <p:spPr>
          <a:xfrm>
            <a:off x="9447218" y="2585247"/>
            <a:ext cx="1873405" cy="1077218"/>
          </a:xfrm>
          <a:prstGeom prst="rect">
            <a:avLst/>
          </a:prstGeom>
          <a:noFill/>
          <a:ln>
            <a:solidFill>
              <a:schemeClr val="accent2">
                <a:lumMod val="75000"/>
              </a:schemeClr>
            </a:solidFill>
            <a:prstDash val="dash"/>
          </a:ln>
        </p:spPr>
        <p:txBody>
          <a:bodyPr wrap="square" rtlCol="0">
            <a:spAutoFit/>
          </a:bodyPr>
          <a:lstStyle/>
          <a:p>
            <a:pPr algn="ctr"/>
            <a:r>
              <a:rPr lang="es-ES_tradnl" sz="1600" b="1" dirty="0">
                <a:solidFill>
                  <a:schemeClr val="tx1">
                    <a:lumMod val="75000"/>
                    <a:lumOff val="25000"/>
                  </a:schemeClr>
                </a:solidFill>
              </a:rPr>
              <a:t>TRAINING </a:t>
            </a:r>
            <a:r>
              <a:rPr lang="es-ES_tradnl" sz="1600" b="1">
                <a:solidFill>
                  <a:schemeClr val="tx1">
                    <a:lumMod val="75000"/>
                    <a:lumOff val="25000"/>
                  </a:schemeClr>
                </a:solidFill>
              </a:rPr>
              <a:t>FOR LAW </a:t>
            </a:r>
            <a:r>
              <a:rPr lang="es-ES_tradnl" sz="1600" b="1" dirty="0">
                <a:solidFill>
                  <a:schemeClr val="tx1">
                    <a:lumMod val="75000"/>
                    <a:lumOff val="25000"/>
                  </a:schemeClr>
                </a:solidFill>
              </a:rPr>
              <a:t>ENFORCEMENT AND </a:t>
            </a:r>
            <a:r>
              <a:rPr lang="es-ES_tradnl" sz="1600" b="1" dirty="0" err="1">
                <a:solidFill>
                  <a:schemeClr val="tx1">
                    <a:lumMod val="75000"/>
                    <a:lumOff val="25000"/>
                  </a:schemeClr>
                </a:solidFill>
              </a:rPr>
              <a:t>NGOs</a:t>
            </a:r>
            <a:endParaRPr lang="es-ES_tradnl" sz="1600" b="1" dirty="0">
              <a:solidFill>
                <a:schemeClr val="tx1">
                  <a:lumMod val="75000"/>
                  <a:lumOff val="25000"/>
                </a:schemeClr>
              </a:solidFill>
            </a:endParaRPr>
          </a:p>
        </p:txBody>
      </p:sp>
      <p:pic>
        <p:nvPicPr>
          <p:cNvPr id="19" name="Picture 18">
            <a:extLst>
              <a:ext uri="{FF2B5EF4-FFF2-40B4-BE49-F238E27FC236}">
                <a16:creationId xmlns:a16="http://schemas.microsoft.com/office/drawing/2014/main" id="{88B5CA5C-AFC5-4BAB-A85C-7F467D1BB5FE}"/>
              </a:ext>
            </a:extLst>
          </p:cNvPr>
          <p:cNvPicPr>
            <a:picLocks noChangeAspect="1"/>
          </p:cNvPicPr>
          <p:nvPr/>
        </p:nvPicPr>
        <p:blipFill>
          <a:blip r:embed="rId6"/>
          <a:stretch>
            <a:fillRect/>
          </a:stretch>
        </p:blipFill>
        <p:spPr>
          <a:xfrm>
            <a:off x="0" y="6248400"/>
            <a:ext cx="609600" cy="609600"/>
          </a:xfrm>
          <a:prstGeom prst="rect">
            <a:avLst/>
          </a:prstGeom>
        </p:spPr>
      </p:pic>
      <p:sp>
        <p:nvSpPr>
          <p:cNvPr id="24" name="TextBox 23">
            <a:extLst>
              <a:ext uri="{FF2B5EF4-FFF2-40B4-BE49-F238E27FC236}">
                <a16:creationId xmlns:a16="http://schemas.microsoft.com/office/drawing/2014/main" id="{240C5180-F6A3-428C-A553-D2970F1B5482}"/>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7"/>
              </a:rPr>
              <a:t>www.2createffects.co.uk</a:t>
            </a:r>
            <a:r>
              <a:rPr lang="en-GB" sz="1100" dirty="0"/>
              <a:t> </a:t>
            </a:r>
          </a:p>
        </p:txBody>
      </p:sp>
    </p:spTree>
    <p:extLst>
      <p:ext uri="{BB962C8B-B14F-4D97-AF65-F5344CB8AC3E}">
        <p14:creationId xmlns:p14="http://schemas.microsoft.com/office/powerpoint/2010/main" val="39463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418" y="2454442"/>
            <a:ext cx="4365582" cy="220581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418" y="4584342"/>
            <a:ext cx="4365582" cy="2273658"/>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418" y="0"/>
            <a:ext cx="4365582" cy="2454442"/>
          </a:xfrm>
          <a:prstGeom prst="rect">
            <a:avLst/>
          </a:prstGeom>
        </p:spPr>
      </p:pic>
      <p:sp>
        <p:nvSpPr>
          <p:cNvPr id="11" name="CuadroTexto 10"/>
          <p:cNvSpPr txBox="1"/>
          <p:nvPr/>
        </p:nvSpPr>
        <p:spPr>
          <a:xfrm>
            <a:off x="786064" y="1986137"/>
            <a:ext cx="5951621" cy="1815882"/>
          </a:xfrm>
          <a:prstGeom prst="rect">
            <a:avLst/>
          </a:prstGeom>
          <a:noFill/>
        </p:spPr>
        <p:txBody>
          <a:bodyPr wrap="square" rtlCol="0">
            <a:spAutoFit/>
          </a:bodyPr>
          <a:lstStyle/>
          <a:p>
            <a:pPr algn="ctr"/>
            <a:r>
              <a:rPr lang="es-ES_tradnl" sz="2400" dirty="0">
                <a:solidFill>
                  <a:schemeClr val="tx1">
                    <a:lumMod val="75000"/>
                    <a:lumOff val="25000"/>
                  </a:schemeClr>
                </a:solidFill>
              </a:rPr>
              <a:t>“</a:t>
            </a:r>
            <a:r>
              <a:rPr lang="es-ES_tradnl" sz="2400" dirty="0" err="1">
                <a:solidFill>
                  <a:schemeClr val="tx1">
                    <a:lumMod val="75000"/>
                    <a:lumOff val="25000"/>
                  </a:schemeClr>
                </a:solidFill>
              </a:rPr>
              <a:t>The</a:t>
            </a:r>
            <a:r>
              <a:rPr lang="es-ES_tradnl" sz="2400" dirty="0">
                <a:solidFill>
                  <a:schemeClr val="tx1">
                    <a:lumMod val="75000"/>
                    <a:lumOff val="25000"/>
                  </a:schemeClr>
                </a:solidFill>
              </a:rPr>
              <a:t> </a:t>
            </a:r>
            <a:r>
              <a:rPr lang="es-ES_tradnl" sz="2400" dirty="0" err="1">
                <a:solidFill>
                  <a:schemeClr val="tx1">
                    <a:lumMod val="75000"/>
                    <a:lumOff val="25000"/>
                  </a:schemeClr>
                </a:solidFill>
              </a:rPr>
              <a:t>most</a:t>
            </a:r>
            <a:r>
              <a:rPr lang="es-ES_tradnl" sz="2400" dirty="0">
                <a:solidFill>
                  <a:schemeClr val="tx1">
                    <a:lumMod val="75000"/>
                    <a:lumOff val="25000"/>
                  </a:schemeClr>
                </a:solidFill>
              </a:rPr>
              <a:t> </a:t>
            </a:r>
            <a:r>
              <a:rPr lang="es-ES_tradnl" sz="2400" dirty="0" err="1">
                <a:solidFill>
                  <a:schemeClr val="tx1">
                    <a:lumMod val="75000"/>
                    <a:lumOff val="25000"/>
                  </a:schemeClr>
                </a:solidFill>
              </a:rPr>
              <a:t>dangerous</a:t>
            </a:r>
            <a:r>
              <a:rPr lang="es-ES_tradnl" sz="2400" dirty="0">
                <a:solidFill>
                  <a:schemeClr val="tx1">
                    <a:lumMod val="75000"/>
                    <a:lumOff val="25000"/>
                  </a:schemeClr>
                </a:solidFill>
              </a:rPr>
              <a:t> </a:t>
            </a:r>
            <a:r>
              <a:rPr lang="es-ES_tradnl" sz="2400" dirty="0" err="1">
                <a:solidFill>
                  <a:schemeClr val="tx1">
                    <a:lumMod val="75000"/>
                    <a:lumOff val="25000"/>
                  </a:schemeClr>
                </a:solidFill>
              </a:rPr>
              <a:t>worldview</a:t>
            </a:r>
            <a:r>
              <a:rPr lang="es-ES_tradnl" sz="2400" dirty="0">
                <a:solidFill>
                  <a:schemeClr val="tx1">
                    <a:lumMod val="75000"/>
                    <a:lumOff val="25000"/>
                  </a:schemeClr>
                </a:solidFill>
              </a:rPr>
              <a:t> </a:t>
            </a:r>
            <a:r>
              <a:rPr lang="es-ES_tradnl" sz="2400" dirty="0" err="1">
                <a:solidFill>
                  <a:schemeClr val="tx1">
                    <a:lumMod val="75000"/>
                    <a:lumOff val="25000"/>
                  </a:schemeClr>
                </a:solidFill>
              </a:rPr>
              <a:t>is</a:t>
            </a:r>
            <a:r>
              <a:rPr lang="es-ES_tradnl" sz="2400" dirty="0">
                <a:solidFill>
                  <a:schemeClr val="tx1">
                    <a:lumMod val="75000"/>
                    <a:lumOff val="25000"/>
                  </a:schemeClr>
                </a:solidFill>
              </a:rPr>
              <a:t> </a:t>
            </a:r>
            <a:r>
              <a:rPr lang="es-ES_tradnl" sz="2400" dirty="0" err="1">
                <a:solidFill>
                  <a:schemeClr val="tx1">
                    <a:lumMod val="75000"/>
                    <a:lumOff val="25000"/>
                  </a:schemeClr>
                </a:solidFill>
              </a:rPr>
              <a:t>the</a:t>
            </a:r>
            <a:r>
              <a:rPr lang="es-ES_tradnl" sz="2400" dirty="0">
                <a:solidFill>
                  <a:schemeClr val="tx1">
                    <a:lumMod val="75000"/>
                    <a:lumOff val="25000"/>
                  </a:schemeClr>
                </a:solidFill>
              </a:rPr>
              <a:t> </a:t>
            </a:r>
            <a:r>
              <a:rPr lang="es-ES_tradnl" sz="2400" dirty="0" err="1">
                <a:solidFill>
                  <a:schemeClr val="tx1">
                    <a:lumMod val="75000"/>
                    <a:lumOff val="25000"/>
                  </a:schemeClr>
                </a:solidFill>
              </a:rPr>
              <a:t>worldview</a:t>
            </a:r>
            <a:r>
              <a:rPr lang="es-ES_tradnl" sz="2400" dirty="0">
                <a:solidFill>
                  <a:schemeClr val="tx1">
                    <a:lumMod val="75000"/>
                    <a:lumOff val="25000"/>
                  </a:schemeClr>
                </a:solidFill>
              </a:rPr>
              <a:t> of </a:t>
            </a:r>
            <a:r>
              <a:rPr lang="es-ES_tradnl" sz="2400" dirty="0" err="1">
                <a:solidFill>
                  <a:schemeClr val="tx1">
                    <a:lumMod val="75000"/>
                    <a:lumOff val="25000"/>
                  </a:schemeClr>
                </a:solidFill>
              </a:rPr>
              <a:t>those</a:t>
            </a:r>
            <a:r>
              <a:rPr lang="es-ES_tradnl" sz="2400" dirty="0">
                <a:solidFill>
                  <a:schemeClr val="tx1">
                    <a:lumMod val="75000"/>
                    <a:lumOff val="25000"/>
                  </a:schemeClr>
                </a:solidFill>
              </a:rPr>
              <a:t> </a:t>
            </a:r>
            <a:r>
              <a:rPr lang="es-ES_tradnl" sz="2400" dirty="0" err="1">
                <a:solidFill>
                  <a:schemeClr val="tx1">
                    <a:lumMod val="75000"/>
                    <a:lumOff val="25000"/>
                  </a:schemeClr>
                </a:solidFill>
              </a:rPr>
              <a:t>who</a:t>
            </a:r>
            <a:r>
              <a:rPr lang="es-ES_tradnl" sz="2400" dirty="0">
                <a:solidFill>
                  <a:schemeClr val="tx1">
                    <a:lumMod val="75000"/>
                    <a:lumOff val="25000"/>
                  </a:schemeClr>
                </a:solidFill>
              </a:rPr>
              <a:t> </a:t>
            </a:r>
            <a:r>
              <a:rPr lang="es-ES_tradnl" sz="2400" dirty="0" err="1">
                <a:solidFill>
                  <a:schemeClr val="tx1">
                    <a:lumMod val="75000"/>
                    <a:lumOff val="25000"/>
                  </a:schemeClr>
                </a:solidFill>
              </a:rPr>
              <a:t>have</a:t>
            </a:r>
            <a:r>
              <a:rPr lang="es-ES_tradnl" sz="2400" dirty="0">
                <a:solidFill>
                  <a:schemeClr val="tx1">
                    <a:lumMod val="75000"/>
                    <a:lumOff val="25000"/>
                  </a:schemeClr>
                </a:solidFill>
              </a:rPr>
              <a:t> </a:t>
            </a:r>
            <a:r>
              <a:rPr lang="es-ES_tradnl" sz="2400" dirty="0" err="1">
                <a:solidFill>
                  <a:schemeClr val="tx1">
                    <a:lumMod val="75000"/>
                    <a:lumOff val="25000"/>
                  </a:schemeClr>
                </a:solidFill>
              </a:rPr>
              <a:t>not</a:t>
            </a:r>
            <a:r>
              <a:rPr lang="es-ES_tradnl" sz="2400" dirty="0">
                <a:solidFill>
                  <a:schemeClr val="tx1">
                    <a:lumMod val="75000"/>
                    <a:lumOff val="25000"/>
                  </a:schemeClr>
                </a:solidFill>
              </a:rPr>
              <a:t> </a:t>
            </a:r>
            <a:r>
              <a:rPr lang="es-ES_tradnl" sz="2400" dirty="0" err="1">
                <a:solidFill>
                  <a:schemeClr val="tx1">
                    <a:lumMod val="75000"/>
                    <a:lumOff val="25000"/>
                  </a:schemeClr>
                </a:solidFill>
              </a:rPr>
              <a:t>viewed</a:t>
            </a:r>
            <a:r>
              <a:rPr lang="es-ES_tradnl" sz="2400" dirty="0">
                <a:solidFill>
                  <a:schemeClr val="tx1">
                    <a:lumMod val="75000"/>
                    <a:lumOff val="25000"/>
                  </a:schemeClr>
                </a:solidFill>
              </a:rPr>
              <a:t> </a:t>
            </a:r>
            <a:r>
              <a:rPr lang="es-ES_tradnl" sz="2400" dirty="0" err="1">
                <a:solidFill>
                  <a:schemeClr val="tx1">
                    <a:lumMod val="75000"/>
                    <a:lumOff val="25000"/>
                  </a:schemeClr>
                </a:solidFill>
              </a:rPr>
              <a:t>the</a:t>
            </a:r>
            <a:r>
              <a:rPr lang="es-ES_tradnl" sz="2400" dirty="0">
                <a:solidFill>
                  <a:schemeClr val="tx1">
                    <a:lumMod val="75000"/>
                    <a:lumOff val="25000"/>
                  </a:schemeClr>
                </a:solidFill>
              </a:rPr>
              <a:t> </a:t>
            </a:r>
            <a:r>
              <a:rPr lang="es-ES_tradnl" sz="2400" dirty="0" err="1">
                <a:solidFill>
                  <a:schemeClr val="tx1">
                    <a:lumMod val="75000"/>
                    <a:lumOff val="25000"/>
                  </a:schemeClr>
                </a:solidFill>
              </a:rPr>
              <a:t>world</a:t>
            </a:r>
            <a:r>
              <a:rPr lang="es-ES_tradnl" sz="2400" dirty="0">
                <a:solidFill>
                  <a:schemeClr val="tx1">
                    <a:lumMod val="75000"/>
                    <a:lumOff val="25000"/>
                  </a:schemeClr>
                </a:solidFill>
              </a:rPr>
              <a:t>.” </a:t>
            </a:r>
          </a:p>
          <a:p>
            <a:pPr algn="r"/>
            <a:endParaRPr lang="es-ES_tradnl" sz="2000" dirty="0">
              <a:solidFill>
                <a:schemeClr val="tx1">
                  <a:lumMod val="75000"/>
                  <a:lumOff val="25000"/>
                </a:schemeClr>
              </a:solidFill>
            </a:endParaRPr>
          </a:p>
          <a:p>
            <a:pPr algn="r"/>
            <a:r>
              <a:rPr lang="es-ES_tradnl" sz="2000" dirty="0">
                <a:solidFill>
                  <a:schemeClr val="tx1">
                    <a:lumMod val="75000"/>
                    <a:lumOff val="25000"/>
                  </a:schemeClr>
                </a:solidFill>
              </a:rPr>
              <a:t>(Alexander von Humboldt)</a:t>
            </a:r>
          </a:p>
        </p:txBody>
      </p:sp>
      <p:sp>
        <p:nvSpPr>
          <p:cNvPr id="12" name="CuadroTexto 11"/>
          <p:cNvSpPr txBox="1"/>
          <p:nvPr/>
        </p:nvSpPr>
        <p:spPr>
          <a:xfrm>
            <a:off x="569883" y="3891844"/>
            <a:ext cx="7042484" cy="1384995"/>
          </a:xfrm>
          <a:prstGeom prst="rect">
            <a:avLst/>
          </a:prstGeom>
          <a:noFill/>
        </p:spPr>
        <p:txBody>
          <a:bodyPr wrap="square" rtlCol="0">
            <a:spAutoFit/>
          </a:bodyPr>
          <a:lstStyle/>
          <a:p>
            <a:r>
              <a:rPr lang="es-ES_tradnl" sz="3200" dirty="0">
                <a:solidFill>
                  <a:schemeClr val="tx1">
                    <a:lumMod val="75000"/>
                    <a:lumOff val="25000"/>
                  </a:schemeClr>
                </a:solidFill>
              </a:rPr>
              <a:t>THANK YOU FOR YOUR ATTENTION</a:t>
            </a:r>
          </a:p>
          <a:p>
            <a:endParaRPr lang="es-ES_tradnl" sz="2800" dirty="0">
              <a:solidFill>
                <a:schemeClr val="tx1">
                  <a:lumMod val="75000"/>
                  <a:lumOff val="25000"/>
                </a:schemeClr>
              </a:solidFill>
            </a:endParaRPr>
          </a:p>
          <a:p>
            <a:r>
              <a:rPr lang="es-ES_tradnl" sz="2400" dirty="0">
                <a:solidFill>
                  <a:schemeClr val="tx1">
                    <a:lumMod val="75000"/>
                    <a:lumOff val="25000"/>
                  </a:schemeClr>
                </a:solidFill>
              </a:rPr>
              <a:t>Alejandra Cruces Serrano</a:t>
            </a:r>
          </a:p>
        </p:txBody>
      </p:sp>
      <p:pic>
        <p:nvPicPr>
          <p:cNvPr id="10" name="Picture 9">
            <a:extLst>
              <a:ext uri="{FF2B5EF4-FFF2-40B4-BE49-F238E27FC236}">
                <a16:creationId xmlns:a16="http://schemas.microsoft.com/office/drawing/2014/main" id="{F5F9136E-5181-4CFF-A6F3-D6D467364C6F}"/>
              </a:ext>
            </a:extLst>
          </p:cNvPr>
          <p:cNvPicPr>
            <a:picLocks noChangeAspect="1"/>
          </p:cNvPicPr>
          <p:nvPr/>
        </p:nvPicPr>
        <p:blipFill>
          <a:blip r:embed="rId6"/>
          <a:stretch>
            <a:fillRect/>
          </a:stretch>
        </p:blipFill>
        <p:spPr>
          <a:xfrm>
            <a:off x="0" y="6248400"/>
            <a:ext cx="609600" cy="609600"/>
          </a:xfrm>
          <a:prstGeom prst="rect">
            <a:avLst/>
          </a:prstGeom>
        </p:spPr>
      </p:pic>
      <p:sp>
        <p:nvSpPr>
          <p:cNvPr id="13" name="TextBox 12">
            <a:extLst>
              <a:ext uri="{FF2B5EF4-FFF2-40B4-BE49-F238E27FC236}">
                <a16:creationId xmlns:a16="http://schemas.microsoft.com/office/drawing/2014/main" id="{C002A12E-6EA1-4E06-A51A-B058F0CDDC93}"/>
              </a:ext>
            </a:extLst>
          </p:cNvPr>
          <p:cNvSpPr txBox="1"/>
          <p:nvPr/>
        </p:nvSpPr>
        <p:spPr>
          <a:xfrm>
            <a:off x="4638784" y="6274605"/>
            <a:ext cx="2567434" cy="338554"/>
          </a:xfrm>
          <a:prstGeom prst="rect">
            <a:avLst/>
          </a:prstGeom>
          <a:noFill/>
        </p:spPr>
        <p:txBody>
          <a:bodyPr wrap="none" rtlCol="0">
            <a:spAutoFit/>
          </a:bodyPr>
          <a:lstStyle/>
          <a:p>
            <a:r>
              <a:rPr lang="en-GB" sz="1600" dirty="0">
                <a:hlinkClick r:id="rId7"/>
              </a:rPr>
              <a:t>www.2createffects.co.uk</a:t>
            </a:r>
            <a:r>
              <a:rPr lang="en-GB" sz="1600" dirty="0"/>
              <a:t> </a:t>
            </a:r>
          </a:p>
        </p:txBody>
      </p:sp>
      <p:sp>
        <p:nvSpPr>
          <p:cNvPr id="15" name="Title 1">
            <a:extLst>
              <a:ext uri="{FF2B5EF4-FFF2-40B4-BE49-F238E27FC236}">
                <a16:creationId xmlns:a16="http://schemas.microsoft.com/office/drawing/2014/main" id="{3DABB78C-2BE2-47C3-B158-E9E05454AD8E}"/>
              </a:ext>
            </a:extLst>
          </p:cNvPr>
          <p:cNvSpPr txBox="1">
            <a:spLocks/>
          </p:cNvSpPr>
          <p:nvPr/>
        </p:nvSpPr>
        <p:spPr>
          <a:xfrm>
            <a:off x="207657" y="250010"/>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t>Cambridge Wildlife </a:t>
            </a:r>
          </a:p>
          <a:p>
            <a:r>
              <a:rPr lang="en-GB" b="1" dirty="0"/>
              <a:t>Crime Forum</a:t>
            </a:r>
          </a:p>
        </p:txBody>
      </p:sp>
      <p:sp>
        <p:nvSpPr>
          <p:cNvPr id="16" name="TextBox 15">
            <a:extLst>
              <a:ext uri="{FF2B5EF4-FFF2-40B4-BE49-F238E27FC236}">
                <a16:creationId xmlns:a16="http://schemas.microsoft.com/office/drawing/2014/main" id="{15A95639-E87E-49ED-B8BE-D1BD4ED2C304}"/>
              </a:ext>
            </a:extLst>
          </p:cNvPr>
          <p:cNvSpPr txBox="1"/>
          <p:nvPr/>
        </p:nvSpPr>
        <p:spPr>
          <a:xfrm>
            <a:off x="921565" y="6248400"/>
            <a:ext cx="2957861" cy="369332"/>
          </a:xfrm>
          <a:prstGeom prst="rect">
            <a:avLst/>
          </a:prstGeom>
          <a:noFill/>
        </p:spPr>
        <p:txBody>
          <a:bodyPr wrap="none" rtlCol="0">
            <a:spAutoFit/>
          </a:bodyPr>
          <a:lstStyle/>
          <a:p>
            <a:r>
              <a:rPr lang="en-GB" dirty="0">
                <a:hlinkClick r:id="rId8"/>
              </a:rPr>
              <a:t>chris@2createffects.co.uk</a:t>
            </a:r>
            <a:r>
              <a:rPr lang="en-GB" dirty="0"/>
              <a:t> </a:t>
            </a:r>
          </a:p>
        </p:txBody>
      </p:sp>
      <p:pic>
        <p:nvPicPr>
          <p:cNvPr id="17" name="Picture 16">
            <a:extLst>
              <a:ext uri="{FF2B5EF4-FFF2-40B4-BE49-F238E27FC236}">
                <a16:creationId xmlns:a16="http://schemas.microsoft.com/office/drawing/2014/main" id="{F7E13594-7F3A-49B9-AC83-46C4579BF866}"/>
              </a:ext>
            </a:extLst>
          </p:cNvPr>
          <p:cNvPicPr>
            <a:picLocks noChangeAspect="1"/>
          </p:cNvPicPr>
          <p:nvPr/>
        </p:nvPicPr>
        <p:blipFill>
          <a:blip r:embed="rId6"/>
          <a:stretch>
            <a:fillRect/>
          </a:stretch>
        </p:blipFill>
        <p:spPr>
          <a:xfrm>
            <a:off x="4632521" y="228963"/>
            <a:ext cx="1142637" cy="1142637"/>
          </a:xfrm>
          <a:prstGeom prst="rect">
            <a:avLst/>
          </a:prstGeom>
        </p:spPr>
      </p:pic>
    </p:spTree>
    <p:extLst>
      <p:ext uri="{BB962C8B-B14F-4D97-AF65-F5344CB8AC3E}">
        <p14:creationId xmlns:p14="http://schemas.microsoft.com/office/powerpoint/2010/main" val="111166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811B-2D6F-4070-9D43-400205AC9BBE}"/>
              </a:ext>
            </a:extLst>
          </p:cNvPr>
          <p:cNvSpPr>
            <a:spLocks noGrp="1"/>
          </p:cNvSpPr>
          <p:nvPr>
            <p:ph type="ctrTitle"/>
          </p:nvPr>
        </p:nvSpPr>
        <p:spPr/>
        <p:txBody>
          <a:bodyPr/>
          <a:lstStyle/>
          <a:p>
            <a:r>
              <a:rPr lang="en-GB" dirty="0"/>
              <a:t>Cambridge Wildlife Crime Forum</a:t>
            </a:r>
          </a:p>
        </p:txBody>
      </p:sp>
      <p:sp>
        <p:nvSpPr>
          <p:cNvPr id="3" name="Subtitle 2">
            <a:extLst>
              <a:ext uri="{FF2B5EF4-FFF2-40B4-BE49-F238E27FC236}">
                <a16:creationId xmlns:a16="http://schemas.microsoft.com/office/drawing/2014/main" id="{4D4757E8-B025-4CB6-A50F-5AA889F4B469}"/>
              </a:ext>
            </a:extLst>
          </p:cNvPr>
          <p:cNvSpPr>
            <a:spLocks noGrp="1"/>
          </p:cNvSpPr>
          <p:nvPr>
            <p:ph type="subTitle" idx="1"/>
          </p:nvPr>
        </p:nvSpPr>
        <p:spPr/>
        <p:txBody>
          <a:bodyPr/>
          <a:lstStyle/>
          <a:p>
            <a:r>
              <a:rPr lang="en-GB" dirty="0"/>
              <a:t>30.04.2018 </a:t>
            </a:r>
          </a:p>
        </p:txBody>
      </p:sp>
      <p:pic>
        <p:nvPicPr>
          <p:cNvPr id="5" name="Picture 4">
            <a:extLst>
              <a:ext uri="{FF2B5EF4-FFF2-40B4-BE49-F238E27FC236}">
                <a16:creationId xmlns:a16="http://schemas.microsoft.com/office/drawing/2014/main" id="{1E6C5F99-E4F0-4641-A9C1-A708140A15E9}"/>
              </a:ext>
            </a:extLst>
          </p:cNvPr>
          <p:cNvPicPr>
            <a:picLocks noChangeAspect="1"/>
          </p:cNvPicPr>
          <p:nvPr/>
        </p:nvPicPr>
        <p:blipFill>
          <a:blip r:embed="rId2"/>
          <a:stretch>
            <a:fillRect/>
          </a:stretch>
        </p:blipFill>
        <p:spPr>
          <a:xfrm>
            <a:off x="990600" y="198743"/>
            <a:ext cx="2205791" cy="2205791"/>
          </a:xfrm>
          <a:prstGeom prst="rect">
            <a:avLst/>
          </a:prstGeom>
        </p:spPr>
      </p:pic>
      <p:pic>
        <p:nvPicPr>
          <p:cNvPr id="6" name="Picture 5">
            <a:extLst>
              <a:ext uri="{FF2B5EF4-FFF2-40B4-BE49-F238E27FC236}">
                <a16:creationId xmlns:a16="http://schemas.microsoft.com/office/drawing/2014/main" id="{218970F0-FD83-47ED-A8D8-7E4FCC67E074}"/>
              </a:ext>
            </a:extLst>
          </p:cNvPr>
          <p:cNvPicPr>
            <a:picLocks noChangeAspect="1"/>
          </p:cNvPicPr>
          <p:nvPr/>
        </p:nvPicPr>
        <p:blipFill>
          <a:blip r:embed="rId2"/>
          <a:stretch>
            <a:fillRect/>
          </a:stretch>
        </p:blipFill>
        <p:spPr>
          <a:xfrm>
            <a:off x="0" y="6248400"/>
            <a:ext cx="609600" cy="609600"/>
          </a:xfrm>
          <a:prstGeom prst="rect">
            <a:avLst/>
          </a:prstGeom>
        </p:spPr>
      </p:pic>
      <p:sp>
        <p:nvSpPr>
          <p:cNvPr id="4" name="TextBox 3">
            <a:extLst>
              <a:ext uri="{FF2B5EF4-FFF2-40B4-BE49-F238E27FC236}">
                <a16:creationId xmlns:a16="http://schemas.microsoft.com/office/drawing/2014/main" id="{C76F93B2-DA46-4F90-BEC3-6D02105C4C82}"/>
              </a:ext>
            </a:extLst>
          </p:cNvPr>
          <p:cNvSpPr txBox="1"/>
          <p:nvPr/>
        </p:nvSpPr>
        <p:spPr>
          <a:xfrm>
            <a:off x="6464968" y="5052899"/>
            <a:ext cx="2866106" cy="369332"/>
          </a:xfrm>
          <a:prstGeom prst="rect">
            <a:avLst/>
          </a:prstGeom>
          <a:noFill/>
        </p:spPr>
        <p:txBody>
          <a:bodyPr wrap="none" rtlCol="0">
            <a:spAutoFit/>
          </a:bodyPr>
          <a:lstStyle/>
          <a:p>
            <a:r>
              <a:rPr lang="en-GB" dirty="0">
                <a:hlinkClick r:id="rId3"/>
              </a:rPr>
              <a:t>www.2createffects.co.uk</a:t>
            </a:r>
            <a:r>
              <a:rPr lang="en-GB" dirty="0"/>
              <a:t> </a:t>
            </a:r>
          </a:p>
        </p:txBody>
      </p:sp>
      <p:sp>
        <p:nvSpPr>
          <p:cNvPr id="7" name="TextBox 6">
            <a:extLst>
              <a:ext uri="{FF2B5EF4-FFF2-40B4-BE49-F238E27FC236}">
                <a16:creationId xmlns:a16="http://schemas.microsoft.com/office/drawing/2014/main" id="{ED0040D3-7F10-4DE2-8527-2772109F02BC}"/>
              </a:ext>
            </a:extLst>
          </p:cNvPr>
          <p:cNvSpPr txBox="1"/>
          <p:nvPr/>
        </p:nvSpPr>
        <p:spPr>
          <a:xfrm>
            <a:off x="6419090" y="5512469"/>
            <a:ext cx="2957861" cy="369332"/>
          </a:xfrm>
          <a:prstGeom prst="rect">
            <a:avLst/>
          </a:prstGeom>
          <a:noFill/>
        </p:spPr>
        <p:txBody>
          <a:bodyPr wrap="none" rtlCol="0">
            <a:spAutoFit/>
          </a:bodyPr>
          <a:lstStyle/>
          <a:p>
            <a:r>
              <a:rPr lang="en-GB" dirty="0">
                <a:hlinkClick r:id="rId4"/>
              </a:rPr>
              <a:t>chris@2createffects.co.uk</a:t>
            </a:r>
            <a:r>
              <a:rPr lang="en-GB" dirty="0"/>
              <a:t> </a:t>
            </a:r>
          </a:p>
        </p:txBody>
      </p:sp>
    </p:spTree>
    <p:extLst>
      <p:ext uri="{BB962C8B-B14F-4D97-AF65-F5344CB8AC3E}">
        <p14:creationId xmlns:p14="http://schemas.microsoft.com/office/powerpoint/2010/main" val="157891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1D03-722F-46EC-B46D-D7F6D309818F}"/>
              </a:ext>
            </a:extLst>
          </p:cNvPr>
          <p:cNvSpPr>
            <a:spLocks noGrp="1"/>
          </p:cNvSpPr>
          <p:nvPr>
            <p:ph type="title"/>
          </p:nvPr>
        </p:nvSpPr>
        <p:spPr>
          <a:xfrm>
            <a:off x="4240076" y="3686302"/>
            <a:ext cx="8596668" cy="1320800"/>
          </a:xfrm>
        </p:spPr>
        <p:txBody>
          <a:bodyPr/>
          <a:lstStyle/>
          <a:p>
            <a:r>
              <a:rPr lang="en-GB" dirty="0"/>
              <a:t>Shaun </a:t>
            </a:r>
            <a:r>
              <a:rPr lang="en-GB" dirty="0" err="1"/>
              <a:t>Romeril</a:t>
            </a:r>
            <a:r>
              <a:rPr lang="en-GB" dirty="0"/>
              <a:t>, Consultant</a:t>
            </a:r>
          </a:p>
        </p:txBody>
      </p:sp>
      <p:sp>
        <p:nvSpPr>
          <p:cNvPr id="3" name="Content Placeholder 2">
            <a:extLst>
              <a:ext uri="{FF2B5EF4-FFF2-40B4-BE49-F238E27FC236}">
                <a16:creationId xmlns:a16="http://schemas.microsoft.com/office/drawing/2014/main" id="{3C1F05F1-77D8-4604-B131-A284720A44DD}"/>
              </a:ext>
            </a:extLst>
          </p:cNvPr>
          <p:cNvSpPr>
            <a:spLocks noGrp="1"/>
          </p:cNvSpPr>
          <p:nvPr>
            <p:ph idx="1"/>
          </p:nvPr>
        </p:nvSpPr>
        <p:spPr>
          <a:xfrm>
            <a:off x="4240076" y="4565944"/>
            <a:ext cx="3574826" cy="3880773"/>
          </a:xfrm>
        </p:spPr>
        <p:txBody>
          <a:bodyPr>
            <a:normAutofit/>
          </a:bodyPr>
          <a:lstStyle/>
          <a:p>
            <a:r>
              <a:rPr lang="en-GB" sz="1200" dirty="0"/>
              <a:t>Army</a:t>
            </a:r>
          </a:p>
          <a:p>
            <a:r>
              <a:rPr lang="en-GB" sz="1200" dirty="0"/>
              <a:t>United Nations</a:t>
            </a:r>
          </a:p>
          <a:p>
            <a:r>
              <a:rPr lang="en-GB" sz="1200" dirty="0"/>
              <a:t>Metropolitan Police Special Branch</a:t>
            </a:r>
          </a:p>
          <a:p>
            <a:r>
              <a:rPr lang="en-GB" sz="1200" dirty="0"/>
              <a:t>National Criminal Intelligence Service</a:t>
            </a:r>
          </a:p>
          <a:p>
            <a:r>
              <a:rPr lang="en-GB" sz="1200" dirty="0"/>
              <a:t>2creatEffects</a:t>
            </a:r>
          </a:p>
        </p:txBody>
      </p:sp>
      <p:sp>
        <p:nvSpPr>
          <p:cNvPr id="4" name="Title 1">
            <a:extLst>
              <a:ext uri="{FF2B5EF4-FFF2-40B4-BE49-F238E27FC236}">
                <a16:creationId xmlns:a16="http://schemas.microsoft.com/office/drawing/2014/main" id="{1AD99FDF-0A4D-4951-AC06-9E2DFB9A2A1F}"/>
              </a:ext>
            </a:extLst>
          </p:cNvPr>
          <p:cNvSpPr txBox="1">
            <a:spLocks/>
          </p:cNvSpPr>
          <p:nvPr/>
        </p:nvSpPr>
        <p:spPr>
          <a:xfrm>
            <a:off x="284302" y="27271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Chris Jagger, Company Leader, 2creatEffects</a:t>
            </a:r>
            <a:endParaRPr lang="en-GB" dirty="0"/>
          </a:p>
        </p:txBody>
      </p:sp>
      <p:sp>
        <p:nvSpPr>
          <p:cNvPr id="5" name="Content Placeholder 2">
            <a:extLst>
              <a:ext uri="{FF2B5EF4-FFF2-40B4-BE49-F238E27FC236}">
                <a16:creationId xmlns:a16="http://schemas.microsoft.com/office/drawing/2014/main" id="{E513084F-F751-4DA6-A41E-5F9BA3E93564}"/>
              </a:ext>
            </a:extLst>
          </p:cNvPr>
          <p:cNvSpPr txBox="1">
            <a:spLocks/>
          </p:cNvSpPr>
          <p:nvPr/>
        </p:nvSpPr>
        <p:spPr>
          <a:xfrm>
            <a:off x="283300" y="1745916"/>
            <a:ext cx="357482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200" dirty="0"/>
              <a:t>Metropolitan Police</a:t>
            </a:r>
          </a:p>
          <a:p>
            <a:r>
              <a:rPr lang="en-GB" sz="1200" dirty="0"/>
              <a:t>National Criminal Intelligence Service</a:t>
            </a:r>
          </a:p>
          <a:p>
            <a:r>
              <a:rPr lang="en-GB" sz="1200" dirty="0"/>
              <a:t>United Nations</a:t>
            </a:r>
          </a:p>
          <a:p>
            <a:r>
              <a:rPr lang="en-GB" sz="1200" dirty="0"/>
              <a:t>North Atlantic Treaty Organisation</a:t>
            </a:r>
          </a:p>
          <a:p>
            <a:r>
              <a:rPr lang="en-GB" sz="1200" dirty="0"/>
              <a:t>Serious Organised Crime Agency</a:t>
            </a:r>
          </a:p>
          <a:p>
            <a:r>
              <a:rPr lang="en-GB" sz="1200" dirty="0"/>
              <a:t>University Rey Juan Carlos, Madrid</a:t>
            </a:r>
          </a:p>
          <a:p>
            <a:r>
              <a:rPr lang="en-GB" sz="1200" dirty="0"/>
              <a:t>2creatEffects</a:t>
            </a:r>
          </a:p>
          <a:p>
            <a:pPr lvl="1"/>
            <a:r>
              <a:rPr lang="en-GB" sz="1200" dirty="0"/>
              <a:t>Consultant on Intelligence to TRAFFIC </a:t>
            </a:r>
          </a:p>
        </p:txBody>
      </p:sp>
      <p:sp>
        <p:nvSpPr>
          <p:cNvPr id="6" name="TextBox 5">
            <a:extLst>
              <a:ext uri="{FF2B5EF4-FFF2-40B4-BE49-F238E27FC236}">
                <a16:creationId xmlns:a16="http://schemas.microsoft.com/office/drawing/2014/main" id="{F8763283-EBD3-47D6-B601-F6360A51285B}"/>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2"/>
              </a:rPr>
              <a:t>www.2createffects.co.uk</a:t>
            </a:r>
            <a:r>
              <a:rPr lang="en-GB" sz="1100" dirty="0"/>
              <a:t> </a:t>
            </a:r>
          </a:p>
        </p:txBody>
      </p:sp>
    </p:spTree>
    <p:extLst>
      <p:ext uri="{BB962C8B-B14F-4D97-AF65-F5344CB8AC3E}">
        <p14:creationId xmlns:p14="http://schemas.microsoft.com/office/powerpoint/2010/main" val="335041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811B-2D6F-4070-9D43-400205AC9BBE}"/>
              </a:ext>
            </a:extLst>
          </p:cNvPr>
          <p:cNvSpPr>
            <a:spLocks noGrp="1"/>
          </p:cNvSpPr>
          <p:nvPr>
            <p:ph type="ctrTitle"/>
          </p:nvPr>
        </p:nvSpPr>
        <p:spPr>
          <a:xfrm>
            <a:off x="1507067" y="198743"/>
            <a:ext cx="7766936" cy="1646302"/>
          </a:xfrm>
        </p:spPr>
        <p:txBody>
          <a:bodyPr/>
          <a:lstStyle/>
          <a:p>
            <a:r>
              <a:rPr lang="en-GB" dirty="0"/>
              <a:t>Cambridge Wildlife Crime Forum</a:t>
            </a:r>
          </a:p>
        </p:txBody>
      </p:sp>
      <p:pic>
        <p:nvPicPr>
          <p:cNvPr id="5" name="Picture 4">
            <a:extLst>
              <a:ext uri="{FF2B5EF4-FFF2-40B4-BE49-F238E27FC236}">
                <a16:creationId xmlns:a16="http://schemas.microsoft.com/office/drawing/2014/main" id="{1E6C5F99-E4F0-4641-A9C1-A708140A15E9}"/>
              </a:ext>
            </a:extLst>
          </p:cNvPr>
          <p:cNvPicPr>
            <a:picLocks noChangeAspect="1"/>
          </p:cNvPicPr>
          <p:nvPr/>
        </p:nvPicPr>
        <p:blipFill>
          <a:blip r:embed="rId2"/>
          <a:stretch>
            <a:fillRect/>
          </a:stretch>
        </p:blipFill>
        <p:spPr>
          <a:xfrm>
            <a:off x="973667" y="7231"/>
            <a:ext cx="1014663" cy="1014663"/>
          </a:xfrm>
          <a:prstGeom prst="rect">
            <a:avLst/>
          </a:prstGeom>
        </p:spPr>
      </p:pic>
      <p:pic>
        <p:nvPicPr>
          <p:cNvPr id="6" name="Picture 5">
            <a:extLst>
              <a:ext uri="{FF2B5EF4-FFF2-40B4-BE49-F238E27FC236}">
                <a16:creationId xmlns:a16="http://schemas.microsoft.com/office/drawing/2014/main" id="{218970F0-FD83-47ED-A8D8-7E4FCC67E074}"/>
              </a:ext>
            </a:extLst>
          </p:cNvPr>
          <p:cNvPicPr>
            <a:picLocks noChangeAspect="1"/>
          </p:cNvPicPr>
          <p:nvPr/>
        </p:nvPicPr>
        <p:blipFill>
          <a:blip r:embed="rId2"/>
          <a:stretch>
            <a:fillRect/>
          </a:stretch>
        </p:blipFill>
        <p:spPr>
          <a:xfrm>
            <a:off x="0" y="6248400"/>
            <a:ext cx="609600" cy="609600"/>
          </a:xfrm>
          <a:prstGeom prst="rect">
            <a:avLst/>
          </a:prstGeom>
        </p:spPr>
      </p:pic>
      <p:sp>
        <p:nvSpPr>
          <p:cNvPr id="9" name="Subtitle 8">
            <a:extLst>
              <a:ext uri="{FF2B5EF4-FFF2-40B4-BE49-F238E27FC236}">
                <a16:creationId xmlns:a16="http://schemas.microsoft.com/office/drawing/2014/main" id="{E170A96E-8EC3-4F0A-A727-BEB4239CF3F4}"/>
              </a:ext>
            </a:extLst>
          </p:cNvPr>
          <p:cNvSpPr>
            <a:spLocks noGrp="1"/>
          </p:cNvSpPr>
          <p:nvPr>
            <p:ph type="subTitle" idx="1"/>
          </p:nvPr>
        </p:nvSpPr>
        <p:spPr>
          <a:xfrm>
            <a:off x="10016953" y="381460"/>
            <a:ext cx="7766936" cy="1096899"/>
          </a:xfrm>
        </p:spPr>
        <p:txBody>
          <a:bodyPr>
            <a:normAutofit fontScale="62500" lnSpcReduction="20000"/>
          </a:bodyPr>
          <a:lstStyle/>
          <a:p>
            <a:pPr marL="285750" indent="-285750" algn="l">
              <a:buFontTx/>
              <a:buChar char="-"/>
            </a:pPr>
            <a:r>
              <a:rPr lang="en-GB" dirty="0">
                <a:solidFill>
                  <a:schemeClr val="bg1"/>
                </a:solidFill>
              </a:rPr>
              <a:t>Monthly</a:t>
            </a:r>
          </a:p>
          <a:p>
            <a:pPr marL="285750" indent="-285750" algn="l">
              <a:buFontTx/>
              <a:buChar char="-"/>
            </a:pPr>
            <a:r>
              <a:rPr lang="en-GB" dirty="0">
                <a:solidFill>
                  <a:schemeClr val="bg1"/>
                </a:solidFill>
              </a:rPr>
              <a:t>Free</a:t>
            </a:r>
          </a:p>
          <a:p>
            <a:pPr marL="285750" indent="-285750" algn="l">
              <a:buFontTx/>
              <a:buChar char="-"/>
            </a:pPr>
            <a:r>
              <a:rPr lang="en-GB" dirty="0">
                <a:solidFill>
                  <a:schemeClr val="bg1"/>
                </a:solidFill>
              </a:rPr>
              <a:t>Here </a:t>
            </a:r>
          </a:p>
          <a:p>
            <a:pPr marL="285750" indent="-285750" algn="l">
              <a:buFontTx/>
              <a:buChar char="-"/>
            </a:pPr>
            <a:r>
              <a:rPr lang="en-GB" dirty="0">
                <a:solidFill>
                  <a:schemeClr val="bg1"/>
                </a:solidFill>
              </a:rPr>
              <a:t>Expert Insights</a:t>
            </a:r>
          </a:p>
        </p:txBody>
      </p:sp>
      <p:sp>
        <p:nvSpPr>
          <p:cNvPr id="10" name="TextBox 9">
            <a:extLst>
              <a:ext uri="{FF2B5EF4-FFF2-40B4-BE49-F238E27FC236}">
                <a16:creationId xmlns:a16="http://schemas.microsoft.com/office/drawing/2014/main" id="{F959CEE4-BD79-4F5B-9E1B-13A7C4893DA8}"/>
              </a:ext>
            </a:extLst>
          </p:cNvPr>
          <p:cNvSpPr txBox="1"/>
          <p:nvPr/>
        </p:nvSpPr>
        <p:spPr>
          <a:xfrm>
            <a:off x="681804" y="1542937"/>
            <a:ext cx="8752717" cy="5016758"/>
          </a:xfrm>
          <a:prstGeom prst="rect">
            <a:avLst/>
          </a:prstGeom>
          <a:noFill/>
        </p:spPr>
        <p:txBody>
          <a:bodyPr wrap="none" rtlCol="0">
            <a:spAutoFit/>
          </a:bodyPr>
          <a:lstStyle/>
          <a:p>
            <a:r>
              <a:rPr lang="en-GB" sz="1400" b="1" dirty="0"/>
              <a:t>Questions </a:t>
            </a:r>
          </a:p>
          <a:p>
            <a:endParaRPr lang="en-GB" sz="1200" dirty="0"/>
          </a:p>
          <a:p>
            <a:pPr marL="285750" indent="-285750">
              <a:buFontTx/>
              <a:buChar char="-"/>
            </a:pPr>
            <a:r>
              <a:rPr lang="en-GB" sz="1400" dirty="0"/>
              <a:t>What impact and opportunities can we expect the EU Action Plan to deliver by 2020?</a:t>
            </a:r>
          </a:p>
          <a:p>
            <a:pPr marL="285750" indent="-285750">
              <a:buFontTx/>
              <a:buChar char="-"/>
            </a:pPr>
            <a:endParaRPr lang="en-GB" sz="1400" dirty="0"/>
          </a:p>
          <a:p>
            <a:pPr marL="285750" indent="-285750">
              <a:buFontTx/>
              <a:buChar char="-"/>
            </a:pPr>
            <a:r>
              <a:rPr lang="en-GB" sz="1400" dirty="0"/>
              <a:t>Who’s who in the world of international intelligence  &amp; law enforcement working on wildlife crime?</a:t>
            </a:r>
          </a:p>
          <a:p>
            <a:pPr marL="285750" indent="-285750">
              <a:buFontTx/>
              <a:buChar char="-"/>
            </a:pPr>
            <a:endParaRPr lang="en-GB" sz="1400" dirty="0"/>
          </a:p>
          <a:p>
            <a:pPr marL="285750" indent="-285750">
              <a:buFontTx/>
              <a:buChar char="-"/>
            </a:pPr>
            <a:r>
              <a:rPr lang="en-GB" sz="1400" dirty="0"/>
              <a:t>How is a wildlife crime police investigation started, built, run and closed?</a:t>
            </a:r>
          </a:p>
          <a:p>
            <a:pPr marL="285750" indent="-285750">
              <a:buFontTx/>
              <a:buChar char="-"/>
            </a:pPr>
            <a:endParaRPr lang="en-GB" sz="1400" dirty="0"/>
          </a:p>
          <a:p>
            <a:pPr marL="285750" indent="-285750">
              <a:buFontTx/>
              <a:buChar char="-"/>
            </a:pPr>
            <a:r>
              <a:rPr lang="en-GB" sz="1400" dirty="0"/>
              <a:t>What are the most effective intelligence and investigative strategies against wildlife crime?</a:t>
            </a:r>
          </a:p>
          <a:p>
            <a:pPr marL="285750" indent="-285750">
              <a:buFontTx/>
              <a:buChar char="-"/>
            </a:pPr>
            <a:endParaRPr lang="en-GB" sz="1400" dirty="0"/>
          </a:p>
          <a:p>
            <a:pPr marL="285750" indent="-285750">
              <a:buFontTx/>
              <a:buChar char="-"/>
            </a:pPr>
            <a:r>
              <a:rPr lang="en-GB" sz="1400" dirty="0"/>
              <a:t>How are other types of organised crime and terrorist groups getting involved?</a:t>
            </a:r>
          </a:p>
          <a:p>
            <a:pPr marL="285750" indent="-285750">
              <a:buFontTx/>
              <a:buChar char="-"/>
            </a:pPr>
            <a:endParaRPr lang="en-GB" sz="1400" dirty="0"/>
          </a:p>
          <a:p>
            <a:pPr marL="285750" indent="-285750">
              <a:buFontTx/>
              <a:buChar char="-"/>
            </a:pPr>
            <a:r>
              <a:rPr lang="en-GB" sz="1400" dirty="0"/>
              <a:t>What are the benefits and disadvantages of scaling up law enforcement efforts against wildlife crime? </a:t>
            </a:r>
          </a:p>
          <a:p>
            <a:pPr marL="285750" indent="-285750">
              <a:buFontTx/>
              <a:buChar char="-"/>
            </a:pPr>
            <a:endParaRPr lang="en-GB" sz="1400" dirty="0"/>
          </a:p>
          <a:p>
            <a:pPr marL="285750" indent="-285750">
              <a:buFontTx/>
              <a:buChar char="-"/>
            </a:pPr>
            <a:r>
              <a:rPr lang="en-GB" sz="1400" dirty="0"/>
              <a:t>How can forensic investigations play an important part in wildlife crime investigations?</a:t>
            </a:r>
          </a:p>
          <a:p>
            <a:endParaRPr lang="en-GB" sz="1400" dirty="0"/>
          </a:p>
          <a:p>
            <a:pPr marL="285750" indent="-285750">
              <a:buFontTx/>
              <a:buChar char="-"/>
            </a:pPr>
            <a:r>
              <a:rPr lang="en-GB" sz="1400" dirty="0"/>
              <a:t>What is Intelligence Tradecraft, and how can it be employed by Conservation Agencies </a:t>
            </a:r>
          </a:p>
          <a:p>
            <a:pPr marL="285750" indent="-285750">
              <a:buFontTx/>
              <a:buChar char="-"/>
            </a:pPr>
            <a:endParaRPr lang="en-GB" sz="1400" dirty="0"/>
          </a:p>
          <a:p>
            <a:pPr marL="285750" indent="-285750">
              <a:buFontTx/>
              <a:buChar char="-"/>
            </a:pPr>
            <a:r>
              <a:rPr lang="en-GB" sz="1400" dirty="0"/>
              <a:t>Case-studies of intelligence success and failure in the arena of wildlife crime.</a:t>
            </a:r>
          </a:p>
          <a:p>
            <a:endParaRPr lang="en-GB" sz="1400" dirty="0"/>
          </a:p>
          <a:p>
            <a:pPr marL="285750" indent="-285750">
              <a:buFontTx/>
              <a:buChar char="-"/>
            </a:pPr>
            <a:r>
              <a:rPr lang="en-GB" sz="1400" dirty="0"/>
              <a:t>The role of conservation agencies in supporting law enforcement operations</a:t>
            </a:r>
          </a:p>
          <a:p>
            <a:pPr marL="285750" indent="-285750">
              <a:buFontTx/>
              <a:buChar char="-"/>
            </a:pPr>
            <a:endParaRPr lang="en-GB" sz="1400" dirty="0"/>
          </a:p>
          <a:p>
            <a:pPr marL="285750" indent="-285750">
              <a:buFontTx/>
              <a:buChar char="-"/>
            </a:pPr>
            <a:r>
              <a:rPr lang="en-GB" sz="1400" dirty="0"/>
              <a:t>How to build trust between law enforcement, intelligence and conservation communities</a:t>
            </a:r>
          </a:p>
        </p:txBody>
      </p:sp>
      <p:sp>
        <p:nvSpPr>
          <p:cNvPr id="11" name="TextBox 10">
            <a:extLst>
              <a:ext uri="{FF2B5EF4-FFF2-40B4-BE49-F238E27FC236}">
                <a16:creationId xmlns:a16="http://schemas.microsoft.com/office/drawing/2014/main" id="{585E8A2E-09FF-44D9-960B-59B36699C36C}"/>
              </a:ext>
            </a:extLst>
          </p:cNvPr>
          <p:cNvSpPr txBox="1"/>
          <p:nvPr/>
        </p:nvSpPr>
        <p:spPr>
          <a:xfrm>
            <a:off x="4582636" y="6617940"/>
            <a:ext cx="1837362" cy="261610"/>
          </a:xfrm>
          <a:prstGeom prst="rect">
            <a:avLst/>
          </a:prstGeom>
          <a:noFill/>
        </p:spPr>
        <p:txBody>
          <a:bodyPr wrap="none" rtlCol="0">
            <a:spAutoFit/>
          </a:bodyPr>
          <a:lstStyle/>
          <a:p>
            <a:r>
              <a:rPr lang="en-GB" sz="1100" dirty="0">
                <a:hlinkClick r:id="rId3"/>
              </a:rPr>
              <a:t>www.2createffects.co.uk</a:t>
            </a:r>
            <a:r>
              <a:rPr lang="en-GB" sz="1100" dirty="0"/>
              <a:t> </a:t>
            </a:r>
          </a:p>
        </p:txBody>
      </p:sp>
    </p:spTree>
    <p:extLst>
      <p:ext uri="{BB962C8B-B14F-4D97-AF65-F5344CB8AC3E}">
        <p14:creationId xmlns:p14="http://schemas.microsoft.com/office/powerpoint/2010/main" val="101079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1A0A-4725-442A-9E87-F20EB249F22E}"/>
              </a:ext>
            </a:extLst>
          </p:cNvPr>
          <p:cNvSpPr>
            <a:spLocks noGrp="1"/>
          </p:cNvSpPr>
          <p:nvPr>
            <p:ph type="title"/>
          </p:nvPr>
        </p:nvSpPr>
        <p:spPr/>
        <p:txBody>
          <a:bodyPr/>
          <a:lstStyle/>
          <a:p>
            <a:pPr algn="ctr"/>
            <a:r>
              <a:rPr lang="es-ES_tradnl" b="1" dirty="0">
                <a:solidFill>
                  <a:schemeClr val="tx1">
                    <a:lumMod val="75000"/>
                    <a:lumOff val="25000"/>
                  </a:schemeClr>
                </a:solidFill>
              </a:rPr>
              <a:t>Alejandra Cruces Serrano</a:t>
            </a:r>
            <a:br>
              <a:rPr lang="es-ES_tradnl" b="1" dirty="0">
                <a:solidFill>
                  <a:schemeClr val="tx1">
                    <a:lumMod val="75000"/>
                    <a:lumOff val="25000"/>
                  </a:schemeClr>
                </a:solidFill>
              </a:rPr>
            </a:br>
            <a:endParaRPr lang="en-GB" dirty="0"/>
          </a:p>
        </p:txBody>
      </p:sp>
      <p:pic>
        <p:nvPicPr>
          <p:cNvPr id="4" name="Picture 3">
            <a:extLst>
              <a:ext uri="{FF2B5EF4-FFF2-40B4-BE49-F238E27FC236}">
                <a16:creationId xmlns:a16="http://schemas.microsoft.com/office/drawing/2014/main" id="{7CD62B27-AC05-4B04-9B6E-756F68D51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029" y="2025316"/>
            <a:ext cx="4073277" cy="40732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66FC5248-68AD-46CD-9AD2-5923D2691732}"/>
              </a:ext>
            </a:extLst>
          </p:cNvPr>
          <p:cNvPicPr>
            <a:picLocks noChangeAspect="1"/>
          </p:cNvPicPr>
          <p:nvPr/>
        </p:nvPicPr>
        <p:blipFill>
          <a:blip r:embed="rId3"/>
          <a:stretch>
            <a:fillRect/>
          </a:stretch>
        </p:blipFill>
        <p:spPr>
          <a:xfrm>
            <a:off x="136358" y="96252"/>
            <a:ext cx="609600" cy="609600"/>
          </a:xfrm>
          <a:prstGeom prst="rect">
            <a:avLst/>
          </a:prstGeom>
        </p:spPr>
      </p:pic>
      <p:sp>
        <p:nvSpPr>
          <p:cNvPr id="6" name="TextBox 5">
            <a:extLst>
              <a:ext uri="{FF2B5EF4-FFF2-40B4-BE49-F238E27FC236}">
                <a16:creationId xmlns:a16="http://schemas.microsoft.com/office/drawing/2014/main" id="{845DFDDE-6A27-4A35-9C01-30EA14BC361C}"/>
              </a:ext>
            </a:extLst>
          </p:cNvPr>
          <p:cNvSpPr txBox="1"/>
          <p:nvPr/>
        </p:nvSpPr>
        <p:spPr>
          <a:xfrm>
            <a:off x="8384721" y="2367643"/>
            <a:ext cx="1244251" cy="1477328"/>
          </a:xfrm>
          <a:prstGeom prst="rect">
            <a:avLst/>
          </a:prstGeom>
          <a:noFill/>
        </p:spPr>
        <p:txBody>
          <a:bodyPr wrap="none" rtlCol="0">
            <a:spAutoFit/>
          </a:bodyPr>
          <a:lstStyle/>
          <a:p>
            <a:r>
              <a:rPr lang="en-GB" b="1" dirty="0"/>
              <a:t>Session 1</a:t>
            </a:r>
          </a:p>
          <a:p>
            <a:r>
              <a:rPr lang="en-GB" dirty="0"/>
              <a:t>1200-1300</a:t>
            </a:r>
          </a:p>
          <a:p>
            <a:endParaRPr lang="en-GB" dirty="0"/>
          </a:p>
          <a:p>
            <a:r>
              <a:rPr lang="en-GB" b="1" dirty="0"/>
              <a:t>Session 2</a:t>
            </a:r>
          </a:p>
          <a:p>
            <a:r>
              <a:rPr lang="en-GB" dirty="0"/>
              <a:t>1600-1700</a:t>
            </a:r>
          </a:p>
        </p:txBody>
      </p:sp>
      <p:sp>
        <p:nvSpPr>
          <p:cNvPr id="7" name="TextBox 6">
            <a:extLst>
              <a:ext uri="{FF2B5EF4-FFF2-40B4-BE49-F238E27FC236}">
                <a16:creationId xmlns:a16="http://schemas.microsoft.com/office/drawing/2014/main" id="{BFE68C0A-CBD3-4830-9705-138B67146FBD}"/>
              </a:ext>
            </a:extLst>
          </p:cNvPr>
          <p:cNvSpPr txBox="1"/>
          <p:nvPr/>
        </p:nvSpPr>
        <p:spPr>
          <a:xfrm>
            <a:off x="4582636" y="91316"/>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301406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017657"/>
            <a:ext cx="7766936" cy="2786812"/>
          </a:xfrm>
        </p:spPr>
        <p:txBody>
          <a:bodyPr/>
          <a:lstStyle/>
          <a:p>
            <a:pPr algn="ctr"/>
            <a:r>
              <a:rPr lang="es-ES_tradnl" sz="3200" b="1" dirty="0">
                <a:solidFill>
                  <a:schemeClr val="accent2">
                    <a:lumMod val="50000"/>
                  </a:schemeClr>
                </a:solidFill>
              </a:rPr>
              <a:t>THE ROLE OF INTELLIGENCE IN TACKLING WILDLIFE CRIME</a:t>
            </a:r>
            <a:br>
              <a:rPr lang="es-ES_tradnl" sz="3200" b="1" dirty="0">
                <a:solidFill>
                  <a:schemeClr val="accent2">
                    <a:lumMod val="50000"/>
                  </a:schemeClr>
                </a:solidFill>
              </a:rPr>
            </a:br>
            <a:br>
              <a:rPr lang="es-ES_tradnl" sz="2800" dirty="0">
                <a:solidFill>
                  <a:schemeClr val="accent2">
                    <a:lumMod val="75000"/>
                  </a:schemeClr>
                </a:solidFill>
              </a:rPr>
            </a:br>
            <a:r>
              <a:rPr lang="es-ES_tradnl" sz="2400" dirty="0" err="1">
                <a:solidFill>
                  <a:schemeClr val="accent2">
                    <a:lumMod val="75000"/>
                  </a:schemeClr>
                </a:solidFill>
              </a:rPr>
              <a:t>Towards</a:t>
            </a:r>
            <a:r>
              <a:rPr lang="es-ES_tradnl" sz="2400" dirty="0">
                <a:solidFill>
                  <a:schemeClr val="accent2">
                    <a:lumMod val="75000"/>
                  </a:schemeClr>
                </a:solidFill>
              </a:rPr>
              <a:t> </a:t>
            </a:r>
            <a:r>
              <a:rPr lang="es-ES_tradnl" sz="2400" dirty="0" err="1">
                <a:solidFill>
                  <a:schemeClr val="accent2">
                    <a:lumMod val="75000"/>
                  </a:schemeClr>
                </a:solidFill>
              </a:rPr>
              <a:t>an</a:t>
            </a:r>
            <a:r>
              <a:rPr lang="es-ES_tradnl" sz="2400" dirty="0">
                <a:solidFill>
                  <a:schemeClr val="accent2">
                    <a:lumMod val="75000"/>
                  </a:schemeClr>
                </a:solidFill>
              </a:rPr>
              <a:t> </a:t>
            </a:r>
            <a:r>
              <a:rPr lang="es-ES_tradnl" sz="2400" dirty="0" err="1">
                <a:solidFill>
                  <a:schemeClr val="accent2">
                    <a:lumMod val="75000"/>
                  </a:schemeClr>
                </a:solidFill>
              </a:rPr>
              <a:t>efficient</a:t>
            </a:r>
            <a:r>
              <a:rPr lang="es-ES_tradnl" sz="2400" dirty="0">
                <a:solidFill>
                  <a:schemeClr val="accent2">
                    <a:lumMod val="75000"/>
                  </a:schemeClr>
                </a:solidFill>
              </a:rPr>
              <a:t> </a:t>
            </a:r>
            <a:r>
              <a:rPr lang="es-ES_tradnl" sz="2400" dirty="0" err="1">
                <a:solidFill>
                  <a:schemeClr val="accent2">
                    <a:lumMod val="75000"/>
                  </a:schemeClr>
                </a:solidFill>
              </a:rPr>
              <a:t>intelligence</a:t>
            </a:r>
            <a:r>
              <a:rPr lang="es-ES_tradnl" sz="2400" dirty="0">
                <a:solidFill>
                  <a:schemeClr val="accent2">
                    <a:lumMod val="75000"/>
                  </a:schemeClr>
                </a:solidFill>
              </a:rPr>
              <a:t> </a:t>
            </a:r>
            <a:r>
              <a:rPr lang="es-ES_tradnl" sz="2400" dirty="0" err="1">
                <a:solidFill>
                  <a:schemeClr val="accent2">
                    <a:lumMod val="75000"/>
                  </a:schemeClr>
                </a:solidFill>
              </a:rPr>
              <a:t>collaboration</a:t>
            </a:r>
            <a:r>
              <a:rPr lang="es-ES_tradnl" sz="2400" dirty="0">
                <a:solidFill>
                  <a:schemeClr val="accent2">
                    <a:lumMod val="75000"/>
                  </a:schemeClr>
                </a:solidFill>
              </a:rPr>
              <a:t> </a:t>
            </a:r>
            <a:r>
              <a:rPr lang="es-ES_tradnl" sz="2400" dirty="0" err="1">
                <a:solidFill>
                  <a:schemeClr val="accent2">
                    <a:lumMod val="75000"/>
                  </a:schemeClr>
                </a:solidFill>
              </a:rPr>
              <a:t>between</a:t>
            </a:r>
            <a:r>
              <a:rPr lang="es-ES_tradnl" sz="2400" dirty="0">
                <a:solidFill>
                  <a:schemeClr val="accent2">
                    <a:lumMod val="75000"/>
                  </a:schemeClr>
                </a:solidFill>
              </a:rPr>
              <a:t> </a:t>
            </a:r>
            <a:r>
              <a:rPr lang="es-ES_tradnl" sz="2400" dirty="0" err="1">
                <a:solidFill>
                  <a:schemeClr val="accent2">
                    <a:lumMod val="75000"/>
                  </a:schemeClr>
                </a:solidFill>
              </a:rPr>
              <a:t>law</a:t>
            </a:r>
            <a:r>
              <a:rPr lang="es-ES_tradnl" sz="2400" dirty="0">
                <a:solidFill>
                  <a:schemeClr val="accent2">
                    <a:lumMod val="75000"/>
                  </a:schemeClr>
                </a:solidFill>
              </a:rPr>
              <a:t> </a:t>
            </a:r>
            <a:r>
              <a:rPr lang="es-ES_tradnl" sz="2400" dirty="0" err="1">
                <a:solidFill>
                  <a:schemeClr val="accent2">
                    <a:lumMod val="75000"/>
                  </a:schemeClr>
                </a:solidFill>
              </a:rPr>
              <a:t>enforcement</a:t>
            </a:r>
            <a:r>
              <a:rPr lang="es-ES_tradnl" sz="2400" dirty="0">
                <a:solidFill>
                  <a:schemeClr val="accent2">
                    <a:lumMod val="75000"/>
                  </a:schemeClr>
                </a:solidFill>
              </a:rPr>
              <a:t> and </a:t>
            </a:r>
            <a:r>
              <a:rPr lang="es-ES_tradnl" sz="2400" dirty="0" err="1">
                <a:solidFill>
                  <a:schemeClr val="accent2">
                    <a:lumMod val="75000"/>
                  </a:schemeClr>
                </a:solidFill>
              </a:rPr>
              <a:t>NGOs</a:t>
            </a:r>
            <a:r>
              <a:rPr lang="es-ES_tradnl" sz="2400" dirty="0">
                <a:solidFill>
                  <a:schemeClr val="accent2">
                    <a:lumMod val="75000"/>
                  </a:schemeClr>
                </a:solidFill>
              </a:rPr>
              <a:t> in </a:t>
            </a:r>
            <a:r>
              <a:rPr lang="es-ES_tradnl" sz="2400" dirty="0" err="1">
                <a:solidFill>
                  <a:schemeClr val="accent2">
                    <a:lumMod val="75000"/>
                  </a:schemeClr>
                </a:solidFill>
              </a:rPr>
              <a:t>tackling</a:t>
            </a:r>
            <a:r>
              <a:rPr lang="es-ES_tradnl" sz="2400" dirty="0">
                <a:solidFill>
                  <a:schemeClr val="accent2">
                    <a:lumMod val="75000"/>
                  </a:schemeClr>
                </a:solidFill>
              </a:rPr>
              <a:t> </a:t>
            </a:r>
            <a:r>
              <a:rPr lang="es-ES_tradnl" sz="2400" dirty="0" err="1">
                <a:solidFill>
                  <a:schemeClr val="accent2">
                    <a:lumMod val="75000"/>
                  </a:schemeClr>
                </a:solidFill>
              </a:rPr>
              <a:t>wildlife</a:t>
            </a:r>
            <a:r>
              <a:rPr lang="es-ES_tradnl" sz="2400" dirty="0">
                <a:solidFill>
                  <a:schemeClr val="accent2">
                    <a:lumMod val="75000"/>
                  </a:schemeClr>
                </a:solidFill>
              </a:rPr>
              <a:t> </a:t>
            </a:r>
            <a:r>
              <a:rPr lang="es-ES_tradnl" sz="2400" dirty="0" err="1">
                <a:solidFill>
                  <a:schemeClr val="accent2">
                    <a:lumMod val="75000"/>
                  </a:schemeClr>
                </a:solidFill>
              </a:rPr>
              <a:t>trafficking</a:t>
            </a:r>
            <a:endParaRPr lang="es-ES_tradnl" sz="2400" dirty="0">
              <a:solidFill>
                <a:schemeClr val="accent2">
                  <a:lumMod val="75000"/>
                </a:schemeClr>
              </a:solidFill>
            </a:endParaRPr>
          </a:p>
        </p:txBody>
      </p:sp>
      <p:sp>
        <p:nvSpPr>
          <p:cNvPr id="3" name="Subtítulo 2"/>
          <p:cNvSpPr>
            <a:spLocks noGrp="1"/>
          </p:cNvSpPr>
          <p:nvPr>
            <p:ph type="subTitle" idx="1"/>
          </p:nvPr>
        </p:nvSpPr>
        <p:spPr>
          <a:xfrm>
            <a:off x="1507067" y="3886590"/>
            <a:ext cx="7766936" cy="2013083"/>
          </a:xfrm>
        </p:spPr>
        <p:txBody>
          <a:bodyPr>
            <a:normAutofit/>
          </a:bodyPr>
          <a:lstStyle/>
          <a:p>
            <a:endParaRPr lang="es-ES_tradnl" sz="2400" dirty="0">
              <a:solidFill>
                <a:schemeClr val="accent2">
                  <a:lumMod val="50000"/>
                </a:schemeClr>
              </a:solidFill>
            </a:endParaRPr>
          </a:p>
          <a:p>
            <a:r>
              <a:rPr lang="es-ES_tradnl" sz="2000" b="1" dirty="0">
                <a:solidFill>
                  <a:schemeClr val="tx1">
                    <a:lumMod val="75000"/>
                    <a:lumOff val="25000"/>
                  </a:schemeClr>
                </a:solidFill>
              </a:rPr>
              <a:t>Alejandra Cruces Serrano</a:t>
            </a:r>
          </a:p>
          <a:p>
            <a:endParaRPr lang="es-ES_tradnl" sz="2000" dirty="0">
              <a:solidFill>
                <a:schemeClr val="tx1">
                  <a:lumMod val="75000"/>
                  <a:lumOff val="25000"/>
                </a:schemeClr>
              </a:solidFill>
            </a:endParaRPr>
          </a:p>
          <a:p>
            <a:r>
              <a:rPr lang="es-ES_tradnl" sz="2000" dirty="0">
                <a:solidFill>
                  <a:schemeClr val="tx1">
                    <a:lumMod val="75000"/>
                    <a:lumOff val="25000"/>
                  </a:schemeClr>
                </a:solidFill>
              </a:rPr>
              <a:t>Mentor: Christopher </a:t>
            </a:r>
            <a:r>
              <a:rPr lang="es-ES_tradnl" sz="2000" dirty="0" err="1">
                <a:solidFill>
                  <a:schemeClr val="tx1">
                    <a:lumMod val="75000"/>
                    <a:lumOff val="25000"/>
                  </a:schemeClr>
                </a:solidFill>
              </a:rPr>
              <a:t>Jagger</a:t>
            </a:r>
            <a:endParaRPr lang="es-ES_tradnl" sz="2000" dirty="0">
              <a:solidFill>
                <a:schemeClr val="tx1">
                  <a:lumMod val="75000"/>
                  <a:lumOff val="25000"/>
                </a:schemeClr>
              </a:solidFill>
            </a:endParaRPr>
          </a:p>
        </p:txBody>
      </p:sp>
      <p:pic>
        <p:nvPicPr>
          <p:cNvPr id="5" name="Picture 4">
            <a:extLst>
              <a:ext uri="{FF2B5EF4-FFF2-40B4-BE49-F238E27FC236}">
                <a16:creationId xmlns:a16="http://schemas.microsoft.com/office/drawing/2014/main" id="{CFFBF523-1539-40B0-BF03-633128E3FA48}"/>
              </a:ext>
            </a:extLst>
          </p:cNvPr>
          <p:cNvPicPr>
            <a:picLocks noChangeAspect="1"/>
          </p:cNvPicPr>
          <p:nvPr/>
        </p:nvPicPr>
        <p:blipFill>
          <a:blip r:embed="rId3"/>
          <a:stretch>
            <a:fillRect/>
          </a:stretch>
        </p:blipFill>
        <p:spPr>
          <a:xfrm>
            <a:off x="0" y="6248400"/>
            <a:ext cx="609600" cy="609600"/>
          </a:xfrm>
          <a:prstGeom prst="rect">
            <a:avLst/>
          </a:prstGeom>
        </p:spPr>
      </p:pic>
      <p:sp>
        <p:nvSpPr>
          <p:cNvPr id="7" name="TextBox 6">
            <a:extLst>
              <a:ext uri="{FF2B5EF4-FFF2-40B4-BE49-F238E27FC236}">
                <a16:creationId xmlns:a16="http://schemas.microsoft.com/office/drawing/2014/main" id="{D40F29F7-7A4D-4B71-9170-2EF47326DB62}"/>
              </a:ext>
            </a:extLst>
          </p:cNvPr>
          <p:cNvSpPr txBox="1"/>
          <p:nvPr/>
        </p:nvSpPr>
        <p:spPr>
          <a:xfrm>
            <a:off x="4582636" y="6601326"/>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100108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0870" y="241648"/>
            <a:ext cx="9926498" cy="721895"/>
          </a:xfrm>
        </p:spPr>
        <p:txBody>
          <a:bodyPr>
            <a:normAutofit/>
          </a:bodyPr>
          <a:lstStyle/>
          <a:p>
            <a:r>
              <a:rPr lang="es-ES_tradnl" sz="4000" b="1" dirty="0">
                <a:solidFill>
                  <a:schemeClr val="tx1">
                    <a:lumMod val="75000"/>
                    <a:lumOff val="25000"/>
                  </a:schemeClr>
                </a:solidFill>
              </a:rPr>
              <a:t>1. MAIN MOTIVATIONS </a:t>
            </a:r>
          </a:p>
        </p:txBody>
      </p:sp>
      <p:grpSp>
        <p:nvGrpSpPr>
          <p:cNvPr id="10" name="Agrupar 9"/>
          <p:cNvGrpSpPr/>
          <p:nvPr/>
        </p:nvGrpSpPr>
        <p:grpSpPr>
          <a:xfrm>
            <a:off x="500870" y="1369539"/>
            <a:ext cx="3112168" cy="1540041"/>
            <a:chOff x="920415" y="1287914"/>
            <a:chExt cx="2887579" cy="1604211"/>
          </a:xfrm>
          <a:solidFill>
            <a:srgbClr val="94C449"/>
          </a:solidFill>
          <a:effectLst/>
        </p:grpSpPr>
        <p:sp>
          <p:nvSpPr>
            <p:cNvPr id="8" name="Redondear rectángulo de esquina diagonal 7"/>
            <p:cNvSpPr/>
            <p:nvPr/>
          </p:nvSpPr>
          <p:spPr>
            <a:xfrm>
              <a:off x="920415" y="1287914"/>
              <a:ext cx="2887579" cy="1604211"/>
            </a:xfrm>
            <a:prstGeom prst="round2DiagRect">
              <a:avLst/>
            </a:prstGeom>
            <a:grpFill/>
            <a:ln w="34925" cap="rnd" cmpd="sng">
              <a:solidFill>
                <a:schemeClr val="tx1">
                  <a:lumMod val="75000"/>
                  <a:lumOff val="25000"/>
                </a:schemeClr>
              </a:solidFill>
              <a:prstDash val="solid"/>
            </a:ln>
            <a:effectLst>
              <a:glow rad="101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p:cNvSpPr txBox="1"/>
            <p:nvPr/>
          </p:nvSpPr>
          <p:spPr>
            <a:xfrm>
              <a:off x="994609" y="1544998"/>
              <a:ext cx="2739189" cy="1090043"/>
            </a:xfrm>
            <a:prstGeom prst="rect">
              <a:avLst/>
            </a:prstGeom>
            <a:grpFill/>
          </p:spPr>
          <p:txBody>
            <a:bodyPr wrap="square" rtlCol="0">
              <a:spAutoFit/>
            </a:bodyPr>
            <a:lstStyle/>
            <a:p>
              <a:pPr algn="ctr"/>
              <a:r>
                <a:rPr lang="es-ES_tradnl" sz="2000" b="1" dirty="0">
                  <a:solidFill>
                    <a:schemeClr val="bg1"/>
                  </a:solidFill>
                </a:rPr>
                <a:t>WILDLIFE</a:t>
              </a:r>
              <a:r>
                <a:rPr lang="es-ES_tradnl" sz="2000" dirty="0">
                  <a:solidFill>
                    <a:schemeClr val="bg1"/>
                  </a:solidFill>
                </a:rPr>
                <a:t> </a:t>
              </a:r>
              <a:r>
                <a:rPr lang="es-ES_tradnl" sz="2200" b="1" dirty="0">
                  <a:solidFill>
                    <a:schemeClr val="bg1"/>
                  </a:solidFill>
                </a:rPr>
                <a:t>TRAFFICKING´S</a:t>
              </a:r>
              <a:r>
                <a:rPr lang="es-ES_tradnl" sz="2000" b="1" dirty="0">
                  <a:solidFill>
                    <a:schemeClr val="bg1"/>
                  </a:solidFill>
                </a:rPr>
                <a:t> RELEVANCE</a:t>
              </a:r>
            </a:p>
          </p:txBody>
        </p:sp>
      </p:grpSp>
      <p:grpSp>
        <p:nvGrpSpPr>
          <p:cNvPr id="15" name="Agrupar 14"/>
          <p:cNvGrpSpPr/>
          <p:nvPr/>
        </p:nvGrpSpPr>
        <p:grpSpPr>
          <a:xfrm>
            <a:off x="3613037" y="1477088"/>
            <a:ext cx="7985405" cy="1344945"/>
            <a:chOff x="3613037" y="1653683"/>
            <a:chExt cx="7985405" cy="1344945"/>
          </a:xfrm>
        </p:grpSpPr>
        <p:sp>
          <p:nvSpPr>
            <p:cNvPr id="11" name="Rectángulo redondeado 10"/>
            <p:cNvSpPr/>
            <p:nvPr/>
          </p:nvSpPr>
          <p:spPr>
            <a:xfrm>
              <a:off x="3613037" y="1653683"/>
              <a:ext cx="7985405" cy="1293241"/>
            </a:xfrm>
            <a:prstGeom prst="roundRect">
              <a:avLst/>
            </a:prstGeom>
            <a:gradFill flip="none" rotWithShape="1">
              <a:gsLst>
                <a:gs pos="0">
                  <a:schemeClr val="bg1">
                    <a:lumMod val="95000"/>
                  </a:schemeClr>
                </a:gs>
                <a:gs pos="50000">
                  <a:schemeClr val="bg1">
                    <a:lumMod val="95000"/>
                  </a:schemeClr>
                </a:gs>
                <a:gs pos="100000">
                  <a:schemeClr val="bg1">
                    <a:lumMod val="95000"/>
                    <a:shade val="100000"/>
                    <a:satMod val="115000"/>
                  </a:schemeClr>
                </a:gs>
              </a:gsLst>
              <a:path path="circle">
                <a:fillToRect l="100000" b="100000"/>
              </a:path>
              <a:tileRect t="-100000" r="-100000"/>
            </a:gra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p:cNvSpPr txBox="1"/>
            <p:nvPr/>
          </p:nvSpPr>
          <p:spPr>
            <a:xfrm>
              <a:off x="3653020" y="1798299"/>
              <a:ext cx="7905439" cy="1200329"/>
            </a:xfrm>
            <a:prstGeom prst="rect">
              <a:avLst/>
            </a:prstGeom>
            <a:noFill/>
          </p:spPr>
          <p:txBody>
            <a:bodyPr wrap="square" rtlCol="0">
              <a:spAutoFit/>
            </a:bodyPr>
            <a:lstStyle/>
            <a:p>
              <a:pPr marL="285750" indent="-285750" algn="just">
                <a:buClr>
                  <a:schemeClr val="accent1">
                    <a:lumMod val="75000"/>
                  </a:schemeClr>
                </a:buClr>
                <a:buFont typeface="Wingdings" charset="2"/>
                <a:buChar char="v"/>
              </a:pPr>
              <a:r>
                <a:rPr lang="es-ES_tradnl" dirty="0"/>
                <a:t>4</a:t>
              </a:r>
              <a:r>
                <a:rPr lang="es-ES_tradnl" baseline="30000" dirty="0"/>
                <a:t>th</a:t>
              </a:r>
              <a:r>
                <a:rPr lang="es-ES_tradnl" dirty="0"/>
                <a:t> </a:t>
              </a:r>
              <a:r>
                <a:rPr lang="es-ES_tradnl" dirty="0" err="1"/>
                <a:t>largest</a:t>
              </a:r>
              <a:r>
                <a:rPr lang="es-ES_tradnl" dirty="0"/>
                <a:t> global </a:t>
              </a:r>
              <a:r>
                <a:rPr lang="es-ES_tradnl" dirty="0" err="1"/>
                <a:t>illegal</a:t>
              </a:r>
              <a:r>
                <a:rPr lang="es-ES_tradnl" dirty="0"/>
                <a:t> </a:t>
              </a:r>
              <a:r>
                <a:rPr lang="es-ES_tradnl" dirty="0" err="1"/>
                <a:t>trade</a:t>
              </a:r>
              <a:r>
                <a:rPr lang="es-ES_tradnl" dirty="0"/>
                <a:t>: $7-$23 </a:t>
              </a:r>
              <a:r>
                <a:rPr lang="es-ES_tradnl" dirty="0" err="1"/>
                <a:t>billion</a:t>
              </a:r>
              <a:r>
                <a:rPr lang="es-ES_tradnl" dirty="0"/>
                <a:t> a </a:t>
              </a:r>
              <a:r>
                <a:rPr lang="es-ES_tradnl" dirty="0" err="1"/>
                <a:t>year</a:t>
              </a:r>
              <a:endParaRPr lang="es-ES_tradnl" dirty="0"/>
            </a:p>
            <a:p>
              <a:pPr marL="285750" indent="-285750" algn="just">
                <a:buClr>
                  <a:schemeClr val="accent1">
                    <a:lumMod val="75000"/>
                  </a:schemeClr>
                </a:buClr>
                <a:buFont typeface="Wingdings" charset="2"/>
                <a:buChar char="v"/>
              </a:pPr>
              <a:r>
                <a:rPr lang="es-ES_tradnl" dirty="0"/>
                <a:t>No universal </a:t>
              </a:r>
              <a:r>
                <a:rPr lang="es-ES_tradnl" dirty="0" err="1"/>
                <a:t>definition</a:t>
              </a:r>
              <a:r>
                <a:rPr lang="es-ES_tradnl" dirty="0"/>
                <a:t> – no universal </a:t>
              </a:r>
              <a:r>
                <a:rPr lang="es-ES_tradnl" dirty="0" err="1"/>
                <a:t>strategy</a:t>
              </a:r>
              <a:endParaRPr lang="es-ES_tradnl" dirty="0"/>
            </a:p>
            <a:p>
              <a:pPr marL="285750" indent="-285750" algn="just">
                <a:buClr>
                  <a:schemeClr val="accent1">
                    <a:lumMod val="75000"/>
                  </a:schemeClr>
                </a:buClr>
                <a:buFont typeface="Wingdings" charset="2"/>
                <a:buChar char="v"/>
              </a:pPr>
              <a:r>
                <a:rPr lang="es-ES_tradnl" dirty="0" err="1"/>
                <a:t>It</a:t>
              </a:r>
              <a:r>
                <a:rPr lang="es-ES_tradnl" dirty="0"/>
                <a:t> </a:t>
              </a:r>
              <a:r>
                <a:rPr lang="es-ES_tradnl" dirty="0" err="1"/>
                <a:t>is</a:t>
              </a:r>
              <a:r>
                <a:rPr lang="es-ES_tradnl" dirty="0"/>
                <a:t> </a:t>
              </a:r>
              <a:r>
                <a:rPr lang="es-ES_tradnl" dirty="0" err="1"/>
                <a:t>currently</a:t>
              </a:r>
              <a:r>
                <a:rPr lang="es-ES_tradnl" dirty="0"/>
                <a:t> a debate at </a:t>
              </a:r>
              <a:r>
                <a:rPr lang="es-ES_tradnl" dirty="0" err="1"/>
                <a:t>international</a:t>
              </a:r>
              <a:r>
                <a:rPr lang="es-ES_tradnl" dirty="0"/>
                <a:t>, regional and </a:t>
              </a:r>
              <a:r>
                <a:rPr lang="es-ES_tradnl" dirty="0" err="1"/>
                <a:t>national</a:t>
              </a:r>
              <a:r>
                <a:rPr lang="es-ES_tradnl" dirty="0"/>
                <a:t> </a:t>
              </a:r>
              <a:r>
                <a:rPr lang="es-ES_tradnl" dirty="0" err="1"/>
                <a:t>level</a:t>
              </a:r>
              <a:endParaRPr lang="es-ES_tradnl" dirty="0"/>
            </a:p>
            <a:p>
              <a:pPr marL="285750" indent="-285750" algn="just">
                <a:buClr>
                  <a:schemeClr val="accent1">
                    <a:lumMod val="75000"/>
                  </a:schemeClr>
                </a:buClr>
                <a:buFont typeface="Wingdings" charset="2"/>
                <a:buChar char="v"/>
              </a:pPr>
              <a:endParaRPr lang="es-ES_tradnl" dirty="0"/>
            </a:p>
          </p:txBody>
        </p:sp>
      </p:grpSp>
      <p:sp>
        <p:nvSpPr>
          <p:cNvPr id="13" name="Redondear rectángulo de esquina diagonal 12"/>
          <p:cNvSpPr/>
          <p:nvPr/>
        </p:nvSpPr>
        <p:spPr>
          <a:xfrm>
            <a:off x="1131211" y="3136802"/>
            <a:ext cx="3112168" cy="1540041"/>
          </a:xfrm>
          <a:prstGeom prst="round2DiagRect">
            <a:avLst/>
          </a:prstGeom>
          <a:solidFill>
            <a:srgbClr val="94C449"/>
          </a:solidFill>
          <a:ln w="34925" cap="rnd" cmpd="sng">
            <a:solidFill>
              <a:schemeClr val="tx1">
                <a:lumMod val="75000"/>
                <a:lumOff val="25000"/>
              </a:schemeClr>
            </a:solidFill>
            <a:prstDash val="solid"/>
          </a:ln>
          <a:effectLst>
            <a:glow rad="101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p:nvSpPr>
        <p:spPr>
          <a:xfrm>
            <a:off x="1211177" y="3552879"/>
            <a:ext cx="2952237" cy="707886"/>
          </a:xfrm>
          <a:prstGeom prst="rect">
            <a:avLst/>
          </a:prstGeom>
          <a:solidFill>
            <a:srgbClr val="94C449"/>
          </a:solidFill>
        </p:spPr>
        <p:txBody>
          <a:bodyPr wrap="square" rtlCol="0">
            <a:spAutoFit/>
          </a:bodyPr>
          <a:lstStyle/>
          <a:p>
            <a:pPr algn="ctr"/>
            <a:r>
              <a:rPr lang="es-ES_tradnl" sz="2000" b="1" dirty="0">
                <a:solidFill>
                  <a:schemeClr val="bg1"/>
                </a:solidFill>
              </a:rPr>
              <a:t>RAISE </a:t>
            </a:r>
          </a:p>
          <a:p>
            <a:pPr algn="ctr"/>
            <a:r>
              <a:rPr lang="es-ES_tradnl" sz="2000" b="1" dirty="0">
                <a:solidFill>
                  <a:schemeClr val="bg1"/>
                </a:solidFill>
              </a:rPr>
              <a:t>AWARENESS</a:t>
            </a:r>
          </a:p>
        </p:txBody>
      </p:sp>
      <p:grpSp>
        <p:nvGrpSpPr>
          <p:cNvPr id="16" name="Agrupar 15"/>
          <p:cNvGrpSpPr/>
          <p:nvPr/>
        </p:nvGrpSpPr>
        <p:grpSpPr>
          <a:xfrm>
            <a:off x="4243379" y="3228401"/>
            <a:ext cx="7355063" cy="1628666"/>
            <a:chOff x="4090979" y="3225301"/>
            <a:chExt cx="7355063" cy="1628666"/>
          </a:xfrm>
        </p:grpSpPr>
        <p:sp>
          <p:nvSpPr>
            <p:cNvPr id="17" name="Rectángulo redondeado 16"/>
            <p:cNvSpPr/>
            <p:nvPr/>
          </p:nvSpPr>
          <p:spPr>
            <a:xfrm>
              <a:off x="4090979" y="3225301"/>
              <a:ext cx="7355063" cy="1293241"/>
            </a:xfrm>
            <a:prstGeom prst="roundRect">
              <a:avLst/>
            </a:prstGeom>
            <a:gradFill flip="none" rotWithShape="1">
              <a:gsLst>
                <a:gs pos="0">
                  <a:schemeClr val="bg1">
                    <a:lumMod val="95000"/>
                  </a:schemeClr>
                </a:gs>
                <a:gs pos="50000">
                  <a:schemeClr val="bg1">
                    <a:lumMod val="95000"/>
                  </a:schemeClr>
                </a:gs>
                <a:gs pos="100000">
                  <a:schemeClr val="bg1">
                    <a:lumMod val="95000"/>
                    <a:shade val="100000"/>
                    <a:satMod val="115000"/>
                  </a:schemeClr>
                </a:gs>
              </a:gsLst>
              <a:path path="circle">
                <a:fillToRect l="100000" b="100000"/>
              </a:path>
              <a:tileRect t="-100000" r="-100000"/>
            </a:gra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CuadroTexto 17"/>
            <p:cNvSpPr txBox="1"/>
            <p:nvPr/>
          </p:nvSpPr>
          <p:spPr>
            <a:xfrm>
              <a:off x="4170944" y="3376639"/>
              <a:ext cx="7235114" cy="1477328"/>
            </a:xfrm>
            <a:prstGeom prst="rect">
              <a:avLst/>
            </a:prstGeom>
            <a:noFill/>
          </p:spPr>
          <p:txBody>
            <a:bodyPr wrap="square" rtlCol="0">
              <a:spAutoFit/>
            </a:bodyPr>
            <a:lstStyle/>
            <a:p>
              <a:pPr marL="285750" indent="-285750" algn="just">
                <a:buClr>
                  <a:schemeClr val="accent1">
                    <a:lumMod val="75000"/>
                  </a:schemeClr>
                </a:buClr>
                <a:buFont typeface="Wingdings" charset="2"/>
                <a:buChar char="v"/>
              </a:pPr>
              <a:r>
                <a:rPr lang="es-ES_tradnl" dirty="0" err="1"/>
                <a:t>Relevance</a:t>
              </a:r>
              <a:r>
                <a:rPr lang="es-ES_tradnl" dirty="0"/>
                <a:t> </a:t>
              </a:r>
              <a:r>
                <a:rPr lang="es-ES_tradnl" dirty="0" err="1"/>
                <a:t>acquisition</a:t>
              </a:r>
              <a:r>
                <a:rPr lang="es-ES_tradnl" dirty="0"/>
                <a:t>: 10 </a:t>
              </a:r>
              <a:r>
                <a:rPr lang="es-ES_tradnl" dirty="0" err="1"/>
                <a:t>years</a:t>
              </a:r>
              <a:r>
                <a:rPr lang="es-ES_tradnl" dirty="0"/>
                <a:t> </a:t>
              </a:r>
              <a:r>
                <a:rPr lang="es-ES_tradnl" dirty="0" err="1"/>
                <a:t>ago</a:t>
              </a:r>
              <a:endParaRPr lang="es-ES_tradnl" dirty="0"/>
            </a:p>
            <a:p>
              <a:pPr marL="285750" indent="-285750" algn="just">
                <a:buClr>
                  <a:schemeClr val="accent1">
                    <a:lumMod val="75000"/>
                  </a:schemeClr>
                </a:buClr>
                <a:buFont typeface="Wingdings" charset="2"/>
                <a:buChar char="v"/>
              </a:pPr>
              <a:r>
                <a:rPr lang="es-ES_tradnl" dirty="0" err="1"/>
                <a:t>Transnational</a:t>
              </a:r>
              <a:r>
                <a:rPr lang="es-ES_tradnl" dirty="0"/>
                <a:t> </a:t>
              </a:r>
              <a:r>
                <a:rPr lang="es-ES_tradnl" dirty="0" err="1"/>
                <a:t>crime</a:t>
              </a:r>
              <a:r>
                <a:rPr lang="es-ES_tradnl" dirty="0"/>
                <a:t>: </a:t>
              </a:r>
              <a:r>
                <a:rPr lang="es-ES_tradnl" dirty="0" err="1"/>
                <a:t>high</a:t>
              </a:r>
              <a:r>
                <a:rPr lang="es-ES_tradnl" dirty="0"/>
                <a:t> </a:t>
              </a:r>
              <a:r>
                <a:rPr lang="es-ES_tradnl" dirty="0" err="1"/>
                <a:t>profit</a:t>
              </a:r>
              <a:r>
                <a:rPr lang="es-ES_tradnl" dirty="0"/>
                <a:t> </a:t>
              </a:r>
              <a:r>
                <a:rPr lang="mr-IN" dirty="0"/>
                <a:t>–</a:t>
              </a:r>
              <a:r>
                <a:rPr lang="es-ES_tradnl" dirty="0"/>
                <a:t> </a:t>
              </a:r>
              <a:r>
                <a:rPr lang="es-ES_tradnl" dirty="0" err="1"/>
                <a:t>low</a:t>
              </a:r>
              <a:r>
                <a:rPr lang="es-ES_tradnl" dirty="0"/>
                <a:t> </a:t>
              </a:r>
              <a:r>
                <a:rPr lang="es-ES_tradnl" dirty="0" err="1"/>
                <a:t>risk</a:t>
              </a:r>
              <a:r>
                <a:rPr lang="es-ES_tradnl" dirty="0"/>
                <a:t> </a:t>
              </a:r>
              <a:r>
                <a:rPr lang="es-ES_tradnl" dirty="0" err="1"/>
                <a:t>relation</a:t>
              </a:r>
              <a:endParaRPr lang="es-ES_tradnl" dirty="0"/>
            </a:p>
            <a:p>
              <a:pPr marL="285750" indent="-285750" algn="just">
                <a:buClr>
                  <a:schemeClr val="accent1">
                    <a:lumMod val="75000"/>
                  </a:schemeClr>
                </a:buClr>
                <a:buFont typeface="Wingdings" charset="2"/>
                <a:buChar char="v"/>
              </a:pPr>
              <a:r>
                <a:rPr lang="es-ES_tradnl" dirty="0"/>
                <a:t>Causes and </a:t>
              </a:r>
              <a:r>
                <a:rPr lang="es-ES_tradnl" dirty="0" err="1"/>
                <a:t>consequences</a:t>
              </a:r>
              <a:r>
                <a:rPr lang="es-ES_tradnl" dirty="0"/>
                <a:t>: </a:t>
              </a:r>
              <a:r>
                <a:rPr lang="es-ES_tradnl" dirty="0" err="1"/>
                <a:t>environmental</a:t>
              </a:r>
              <a:r>
                <a:rPr lang="es-ES_tradnl" dirty="0"/>
                <a:t>, </a:t>
              </a:r>
              <a:r>
                <a:rPr lang="es-ES_tradnl" dirty="0" err="1"/>
                <a:t>security</a:t>
              </a:r>
              <a:r>
                <a:rPr lang="es-ES_tradnl" dirty="0"/>
                <a:t>, </a:t>
              </a:r>
              <a:r>
                <a:rPr lang="es-ES_tradnl" dirty="0" err="1"/>
                <a:t>development</a:t>
              </a:r>
              <a:endParaRPr lang="es-ES_tradnl" dirty="0"/>
            </a:p>
            <a:p>
              <a:pPr marL="285750" indent="-285750" algn="just">
                <a:buClr>
                  <a:schemeClr val="accent1">
                    <a:lumMod val="75000"/>
                  </a:schemeClr>
                </a:buClr>
                <a:buFont typeface="Wingdings" charset="2"/>
                <a:buChar char="v"/>
              </a:pPr>
              <a:endParaRPr lang="es-ES_tradnl" dirty="0"/>
            </a:p>
            <a:p>
              <a:pPr marL="285750" indent="-285750" algn="just">
                <a:buClr>
                  <a:schemeClr val="accent1">
                    <a:lumMod val="75000"/>
                  </a:schemeClr>
                </a:buClr>
                <a:buFont typeface="Wingdings" charset="2"/>
                <a:buChar char="v"/>
              </a:pPr>
              <a:endParaRPr lang="es-ES_tradnl" dirty="0"/>
            </a:p>
          </p:txBody>
        </p:sp>
      </p:grpSp>
      <p:sp>
        <p:nvSpPr>
          <p:cNvPr id="19" name="Redondear rectángulo de esquina diagonal 18"/>
          <p:cNvSpPr/>
          <p:nvPr/>
        </p:nvSpPr>
        <p:spPr>
          <a:xfrm>
            <a:off x="1684665" y="4937050"/>
            <a:ext cx="3112168" cy="1540041"/>
          </a:xfrm>
          <a:prstGeom prst="round2DiagRect">
            <a:avLst/>
          </a:prstGeom>
          <a:solidFill>
            <a:srgbClr val="94C449"/>
          </a:solidFill>
          <a:ln w="34925" cap="rnd" cmpd="sng">
            <a:solidFill>
              <a:schemeClr val="tx1">
                <a:lumMod val="75000"/>
                <a:lumOff val="25000"/>
              </a:schemeClr>
            </a:solidFill>
            <a:prstDash val="solid"/>
          </a:ln>
          <a:effectLst>
            <a:glow rad="101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0" name="Agrupar 19"/>
          <p:cNvGrpSpPr/>
          <p:nvPr/>
        </p:nvGrpSpPr>
        <p:grpSpPr>
          <a:xfrm>
            <a:off x="4796833" y="5073516"/>
            <a:ext cx="6801610" cy="1659271"/>
            <a:chOff x="4090979" y="3225301"/>
            <a:chExt cx="7355063" cy="1659271"/>
          </a:xfrm>
        </p:grpSpPr>
        <p:sp>
          <p:nvSpPr>
            <p:cNvPr id="21" name="Rectángulo redondeado 20"/>
            <p:cNvSpPr/>
            <p:nvPr/>
          </p:nvSpPr>
          <p:spPr>
            <a:xfrm>
              <a:off x="4090979" y="3225301"/>
              <a:ext cx="7355063" cy="1293241"/>
            </a:xfrm>
            <a:prstGeom prst="roundRect">
              <a:avLst/>
            </a:prstGeom>
            <a:gradFill flip="none" rotWithShape="1">
              <a:gsLst>
                <a:gs pos="0">
                  <a:schemeClr val="bg1">
                    <a:lumMod val="95000"/>
                  </a:schemeClr>
                </a:gs>
                <a:gs pos="50000">
                  <a:schemeClr val="bg1">
                    <a:lumMod val="95000"/>
                  </a:schemeClr>
                </a:gs>
                <a:gs pos="100000">
                  <a:schemeClr val="bg1">
                    <a:lumMod val="95000"/>
                    <a:shade val="100000"/>
                    <a:satMod val="115000"/>
                  </a:schemeClr>
                </a:gs>
              </a:gsLst>
              <a:path path="circle">
                <a:fillToRect l="100000" b="100000"/>
              </a:path>
              <a:tileRect t="-100000" r="-100000"/>
            </a:gra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p:cNvSpPr txBox="1"/>
            <p:nvPr/>
          </p:nvSpPr>
          <p:spPr>
            <a:xfrm>
              <a:off x="4177451" y="3407244"/>
              <a:ext cx="7235114" cy="1477328"/>
            </a:xfrm>
            <a:prstGeom prst="rect">
              <a:avLst/>
            </a:prstGeom>
            <a:noFill/>
          </p:spPr>
          <p:txBody>
            <a:bodyPr wrap="square" rtlCol="0">
              <a:spAutoFit/>
            </a:bodyPr>
            <a:lstStyle/>
            <a:p>
              <a:pPr marL="285750" indent="-285750" algn="just">
                <a:buClr>
                  <a:schemeClr val="accent1">
                    <a:lumMod val="75000"/>
                  </a:schemeClr>
                </a:buClr>
                <a:buFont typeface="Wingdings" charset="2"/>
                <a:buChar char="v"/>
              </a:pPr>
              <a:r>
                <a:rPr lang="es-ES_tradnl" dirty="0" err="1"/>
                <a:t>Intelligence</a:t>
              </a:r>
              <a:r>
                <a:rPr lang="es-ES_tradnl" dirty="0"/>
                <a:t> as a </a:t>
              </a:r>
              <a:r>
                <a:rPr lang="es-ES_tradnl" dirty="0" err="1"/>
                <a:t>key</a:t>
              </a:r>
              <a:r>
                <a:rPr lang="es-ES_tradnl" dirty="0"/>
                <a:t> </a:t>
              </a:r>
              <a:r>
                <a:rPr lang="es-ES_tradnl" dirty="0" err="1"/>
                <a:t>tool</a:t>
              </a:r>
              <a:r>
                <a:rPr lang="es-ES_tradnl" dirty="0"/>
                <a:t> to </a:t>
              </a:r>
              <a:r>
                <a:rPr lang="es-ES_tradnl" dirty="0" err="1"/>
                <a:t>fight</a:t>
              </a:r>
              <a:r>
                <a:rPr lang="es-ES_tradnl" dirty="0"/>
                <a:t> </a:t>
              </a:r>
              <a:r>
                <a:rPr lang="es-ES_tradnl" dirty="0" err="1"/>
                <a:t>wildlife</a:t>
              </a:r>
              <a:r>
                <a:rPr lang="es-ES_tradnl" dirty="0"/>
                <a:t> </a:t>
              </a:r>
              <a:r>
                <a:rPr lang="es-ES_tradnl" dirty="0" err="1"/>
                <a:t>trafficking</a:t>
              </a:r>
              <a:endParaRPr lang="es-ES_tradnl" dirty="0"/>
            </a:p>
            <a:p>
              <a:pPr marL="285750" indent="-285750" algn="just">
                <a:buClr>
                  <a:schemeClr val="accent1">
                    <a:lumMod val="75000"/>
                  </a:schemeClr>
                </a:buClr>
                <a:buFont typeface="Wingdings" charset="2"/>
                <a:buChar char="v"/>
              </a:pPr>
              <a:r>
                <a:rPr lang="es-ES_tradnl" dirty="0" err="1"/>
                <a:t>Currently</a:t>
              </a:r>
              <a:r>
                <a:rPr lang="es-ES_tradnl" dirty="0"/>
                <a:t> </a:t>
              </a:r>
              <a:r>
                <a:rPr lang="es-ES_tradnl" dirty="0" err="1"/>
                <a:t>searching</a:t>
              </a:r>
              <a:r>
                <a:rPr lang="es-ES_tradnl" dirty="0"/>
                <a:t> </a:t>
              </a:r>
              <a:r>
                <a:rPr lang="es-ES_tradnl" dirty="0" err="1"/>
                <a:t>for</a:t>
              </a:r>
              <a:r>
                <a:rPr lang="es-ES_tradnl" dirty="0"/>
                <a:t> </a:t>
              </a:r>
              <a:r>
                <a:rPr lang="es-ES_tradnl" dirty="0" err="1"/>
                <a:t>ways</a:t>
              </a:r>
              <a:r>
                <a:rPr lang="es-ES_tradnl" dirty="0"/>
                <a:t> to </a:t>
              </a:r>
              <a:r>
                <a:rPr lang="es-ES_tradnl" dirty="0" err="1"/>
                <a:t>reinforce</a:t>
              </a:r>
              <a:r>
                <a:rPr lang="es-ES_tradnl" dirty="0"/>
                <a:t> </a:t>
              </a:r>
              <a:r>
                <a:rPr lang="es-ES_tradnl" dirty="0" err="1"/>
                <a:t>intelligence</a:t>
              </a:r>
              <a:r>
                <a:rPr lang="es-ES_tradnl" dirty="0"/>
                <a:t> </a:t>
              </a:r>
            </a:p>
            <a:p>
              <a:pPr marL="285750" indent="-285750" algn="just">
                <a:buClr>
                  <a:schemeClr val="accent1">
                    <a:lumMod val="75000"/>
                  </a:schemeClr>
                </a:buClr>
                <a:buFont typeface="Wingdings" charset="2"/>
                <a:buChar char="v"/>
              </a:pPr>
              <a:r>
                <a:rPr lang="es-ES_tradnl" dirty="0" err="1"/>
                <a:t>NGOs</a:t>
              </a:r>
              <a:r>
                <a:rPr lang="es-ES_tradnl" dirty="0"/>
                <a:t> and </a:t>
              </a:r>
              <a:r>
                <a:rPr lang="es-ES_tradnl" dirty="0" err="1"/>
                <a:t>law</a:t>
              </a:r>
              <a:r>
                <a:rPr lang="es-ES_tradnl" dirty="0"/>
                <a:t> </a:t>
              </a:r>
              <a:r>
                <a:rPr lang="es-ES_tradnl" dirty="0" err="1"/>
                <a:t>enforcement</a:t>
              </a:r>
              <a:r>
                <a:rPr lang="es-ES_tradnl" dirty="0"/>
                <a:t> </a:t>
              </a:r>
              <a:r>
                <a:rPr lang="es-ES_tradnl" dirty="0" err="1"/>
                <a:t>relationship</a:t>
              </a:r>
              <a:endParaRPr lang="es-ES_tradnl" dirty="0"/>
            </a:p>
            <a:p>
              <a:pPr marL="285750" indent="-285750" algn="just">
                <a:buClr>
                  <a:schemeClr val="accent1">
                    <a:lumMod val="75000"/>
                  </a:schemeClr>
                </a:buClr>
                <a:buFont typeface="Wingdings" charset="2"/>
                <a:buChar char="v"/>
              </a:pPr>
              <a:endParaRPr lang="es-ES_tradnl" dirty="0"/>
            </a:p>
            <a:p>
              <a:pPr marL="285750" indent="-285750" algn="just">
                <a:buClr>
                  <a:schemeClr val="accent1">
                    <a:lumMod val="75000"/>
                  </a:schemeClr>
                </a:buClr>
                <a:buFont typeface="Wingdings" charset="2"/>
                <a:buChar char="v"/>
              </a:pPr>
              <a:endParaRPr lang="es-ES_tradnl" dirty="0"/>
            </a:p>
          </p:txBody>
        </p:sp>
      </p:grpSp>
      <p:sp>
        <p:nvSpPr>
          <p:cNvPr id="23" name="CuadroTexto 22"/>
          <p:cNvSpPr txBox="1"/>
          <p:nvPr/>
        </p:nvSpPr>
        <p:spPr>
          <a:xfrm>
            <a:off x="1764631" y="5199238"/>
            <a:ext cx="2952237" cy="1015663"/>
          </a:xfrm>
          <a:prstGeom prst="rect">
            <a:avLst/>
          </a:prstGeom>
          <a:solidFill>
            <a:srgbClr val="94C449"/>
          </a:solidFill>
        </p:spPr>
        <p:txBody>
          <a:bodyPr wrap="square" rtlCol="0">
            <a:spAutoFit/>
          </a:bodyPr>
          <a:lstStyle/>
          <a:p>
            <a:pPr algn="ctr"/>
            <a:r>
              <a:rPr lang="es-ES_tradnl" sz="2000" b="1" dirty="0">
                <a:solidFill>
                  <a:schemeClr val="bg1"/>
                </a:solidFill>
              </a:rPr>
              <a:t>ROLE OF INTELLIGENCE IN WILDLIFE TRAFFICKING</a:t>
            </a:r>
          </a:p>
        </p:txBody>
      </p:sp>
      <p:pic>
        <p:nvPicPr>
          <p:cNvPr id="24" name="Picture 23">
            <a:extLst>
              <a:ext uri="{FF2B5EF4-FFF2-40B4-BE49-F238E27FC236}">
                <a16:creationId xmlns:a16="http://schemas.microsoft.com/office/drawing/2014/main" id="{892A1C7E-0F15-4EAB-A3E2-C1350496202C}"/>
              </a:ext>
            </a:extLst>
          </p:cNvPr>
          <p:cNvPicPr>
            <a:picLocks noChangeAspect="1"/>
          </p:cNvPicPr>
          <p:nvPr/>
        </p:nvPicPr>
        <p:blipFill>
          <a:blip r:embed="rId3"/>
          <a:stretch>
            <a:fillRect/>
          </a:stretch>
        </p:blipFill>
        <p:spPr>
          <a:xfrm>
            <a:off x="0" y="6248400"/>
            <a:ext cx="609600" cy="609600"/>
          </a:xfrm>
          <a:prstGeom prst="rect">
            <a:avLst/>
          </a:prstGeom>
        </p:spPr>
      </p:pic>
      <p:sp>
        <p:nvSpPr>
          <p:cNvPr id="25" name="TextBox 24">
            <a:extLst>
              <a:ext uri="{FF2B5EF4-FFF2-40B4-BE49-F238E27FC236}">
                <a16:creationId xmlns:a16="http://schemas.microsoft.com/office/drawing/2014/main" id="{851FF959-F8AA-44D0-A608-50D105225CDB}"/>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21149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72534" y="208548"/>
            <a:ext cx="8596668" cy="737937"/>
          </a:xfrm>
        </p:spPr>
        <p:txBody>
          <a:bodyPr/>
          <a:lstStyle/>
          <a:p>
            <a:r>
              <a:rPr lang="es-ES_tradnl" sz="4000" b="1" dirty="0">
                <a:solidFill>
                  <a:schemeClr val="tx1">
                    <a:lumMod val="75000"/>
                    <a:lumOff val="25000"/>
                  </a:schemeClr>
                </a:solidFill>
              </a:rPr>
              <a:t>2. STRUCTURE</a:t>
            </a:r>
          </a:p>
        </p:txBody>
      </p:sp>
      <p:grpSp>
        <p:nvGrpSpPr>
          <p:cNvPr id="8" name="Agrupar 7"/>
          <p:cNvGrpSpPr/>
          <p:nvPr/>
        </p:nvGrpSpPr>
        <p:grpSpPr>
          <a:xfrm>
            <a:off x="1556083" y="1045079"/>
            <a:ext cx="3031958" cy="1163455"/>
            <a:chOff x="946484" y="1218731"/>
            <a:chExt cx="2903621" cy="946484"/>
          </a:xfrm>
        </p:grpSpPr>
        <p:sp>
          <p:nvSpPr>
            <p:cNvPr id="4" name="Redondear rectángulo de esquina diagonal 3"/>
            <p:cNvSpPr/>
            <p:nvPr/>
          </p:nvSpPr>
          <p:spPr>
            <a:xfrm>
              <a:off x="946484" y="1218731"/>
              <a:ext cx="2903621" cy="946484"/>
            </a:xfrm>
            <a:prstGeom prst="round2DiagRect">
              <a:avLst/>
            </a:prstGeom>
            <a:solidFill>
              <a:srgbClr val="94C449"/>
            </a:solidFill>
            <a:ln w="31750">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946484" y="1524473"/>
              <a:ext cx="2903621" cy="400110"/>
            </a:xfrm>
            <a:prstGeom prst="rect">
              <a:avLst/>
            </a:prstGeom>
            <a:noFill/>
            <a:ln>
              <a:noFill/>
            </a:ln>
          </p:spPr>
          <p:txBody>
            <a:bodyPr wrap="square" rtlCol="0">
              <a:spAutoFit/>
            </a:bodyPr>
            <a:lstStyle/>
            <a:p>
              <a:pPr algn="ctr"/>
              <a:r>
                <a:rPr lang="es-ES_tradnl" sz="2000" b="1" dirty="0">
                  <a:solidFill>
                    <a:schemeClr val="bg1"/>
                  </a:solidFill>
                </a:rPr>
                <a:t>STATE-OF-THE-ART</a:t>
              </a:r>
            </a:p>
          </p:txBody>
        </p:sp>
      </p:grpSp>
      <p:grpSp>
        <p:nvGrpSpPr>
          <p:cNvPr id="9" name="Agrupar 8"/>
          <p:cNvGrpSpPr/>
          <p:nvPr/>
        </p:nvGrpSpPr>
        <p:grpSpPr>
          <a:xfrm>
            <a:off x="6977127" y="1047421"/>
            <a:ext cx="3708103" cy="1462290"/>
            <a:chOff x="7507705" y="1203162"/>
            <a:chExt cx="2903621" cy="1213683"/>
          </a:xfrm>
        </p:grpSpPr>
        <p:sp>
          <p:nvSpPr>
            <p:cNvPr id="6" name="Redondear rectángulo de esquina diagonal 5"/>
            <p:cNvSpPr/>
            <p:nvPr/>
          </p:nvSpPr>
          <p:spPr>
            <a:xfrm>
              <a:off x="7620000" y="1203162"/>
              <a:ext cx="2679032" cy="946484"/>
            </a:xfrm>
            <a:prstGeom prst="round2DiagRect">
              <a:avLst/>
            </a:prstGeom>
            <a:solidFill>
              <a:srgbClr val="94C449"/>
            </a:solidFill>
            <a:ln w="31750">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7507705" y="1401182"/>
              <a:ext cx="2903621" cy="1015663"/>
            </a:xfrm>
            <a:prstGeom prst="rect">
              <a:avLst/>
            </a:prstGeom>
            <a:noFill/>
            <a:ln>
              <a:noFill/>
            </a:ln>
            <a:scene3d>
              <a:camera prst="orthographicFront"/>
              <a:lightRig rig="threePt" dir="t"/>
            </a:scene3d>
            <a:sp3d>
              <a:bevelT/>
            </a:sp3d>
          </p:spPr>
          <p:txBody>
            <a:bodyPr wrap="square" rtlCol="0">
              <a:spAutoFit/>
            </a:bodyPr>
            <a:lstStyle/>
            <a:p>
              <a:pPr algn="ctr"/>
              <a:r>
                <a:rPr lang="es-ES_tradnl" sz="2000" b="1" dirty="0">
                  <a:solidFill>
                    <a:schemeClr val="bg1"/>
                  </a:solidFill>
                </a:rPr>
                <a:t>INTELLIGENCE</a:t>
              </a:r>
            </a:p>
            <a:p>
              <a:pPr algn="ctr"/>
              <a:r>
                <a:rPr lang="es-ES_tradnl" sz="2000" b="1" dirty="0" err="1">
                  <a:solidFill>
                    <a:schemeClr val="bg1"/>
                  </a:solidFill>
                </a:rPr>
                <a:t>Law</a:t>
              </a:r>
              <a:r>
                <a:rPr lang="es-ES_tradnl" sz="2000" b="1" dirty="0">
                  <a:solidFill>
                    <a:schemeClr val="bg1"/>
                  </a:solidFill>
                </a:rPr>
                <a:t> </a:t>
              </a:r>
              <a:r>
                <a:rPr lang="es-ES_tradnl" sz="2000" b="1" dirty="0" err="1">
                  <a:solidFill>
                    <a:schemeClr val="bg1"/>
                  </a:solidFill>
                </a:rPr>
                <a:t>enforcement</a:t>
              </a:r>
              <a:r>
                <a:rPr lang="es-ES_tradnl" sz="2000" b="1" dirty="0">
                  <a:solidFill>
                    <a:schemeClr val="bg1"/>
                  </a:solidFill>
                </a:rPr>
                <a:t> &amp; </a:t>
              </a:r>
              <a:r>
                <a:rPr lang="es-ES_tradnl" sz="2000" b="1" dirty="0" err="1">
                  <a:solidFill>
                    <a:schemeClr val="bg1"/>
                  </a:solidFill>
                </a:rPr>
                <a:t>NGOs</a:t>
              </a:r>
              <a:endParaRPr lang="es-ES_tradnl" sz="2000" b="1" dirty="0">
                <a:solidFill>
                  <a:schemeClr val="bg1"/>
                </a:solidFill>
              </a:endParaRPr>
            </a:p>
          </p:txBody>
        </p:sp>
      </p:grpSp>
      <p:sp>
        <p:nvSpPr>
          <p:cNvPr id="12" name="CuadroTexto 11"/>
          <p:cNvSpPr txBox="1"/>
          <p:nvPr/>
        </p:nvSpPr>
        <p:spPr>
          <a:xfrm>
            <a:off x="2358189" y="3017670"/>
            <a:ext cx="1010653" cy="338554"/>
          </a:xfrm>
          <a:prstGeom prst="rect">
            <a:avLst/>
          </a:prstGeom>
          <a:noFill/>
        </p:spPr>
        <p:txBody>
          <a:bodyPr wrap="square" rtlCol="0">
            <a:spAutoFit/>
          </a:bodyPr>
          <a:lstStyle/>
          <a:p>
            <a:pPr algn="ctr"/>
            <a:r>
              <a:rPr lang="es-ES_tradnl" sz="1600">
                <a:solidFill>
                  <a:schemeClr val="tx1">
                    <a:lumMod val="75000"/>
                    <a:lumOff val="25000"/>
                  </a:schemeClr>
                </a:solidFill>
              </a:rPr>
              <a:t>Causes</a:t>
            </a:r>
            <a:endParaRPr lang="es-ES_tradnl" sz="1600" dirty="0">
              <a:solidFill>
                <a:schemeClr val="tx1">
                  <a:lumMod val="75000"/>
                  <a:lumOff val="25000"/>
                </a:schemeClr>
              </a:solidFill>
            </a:endParaRPr>
          </a:p>
        </p:txBody>
      </p:sp>
      <p:sp>
        <p:nvSpPr>
          <p:cNvPr id="13" name="CuadroTexto 12"/>
          <p:cNvSpPr txBox="1"/>
          <p:nvPr/>
        </p:nvSpPr>
        <p:spPr>
          <a:xfrm>
            <a:off x="3319527" y="2985290"/>
            <a:ext cx="1652336" cy="338554"/>
          </a:xfrm>
          <a:prstGeom prst="rect">
            <a:avLst/>
          </a:prstGeom>
          <a:noFill/>
        </p:spPr>
        <p:txBody>
          <a:bodyPr wrap="square" rtlCol="0">
            <a:spAutoFit/>
          </a:bodyPr>
          <a:lstStyle/>
          <a:p>
            <a:pPr algn="ctr"/>
            <a:r>
              <a:rPr lang="es-ES_tradnl" sz="1600" dirty="0" err="1">
                <a:solidFill>
                  <a:schemeClr val="tx1">
                    <a:lumMod val="75000"/>
                    <a:lumOff val="25000"/>
                  </a:schemeClr>
                </a:solidFill>
              </a:rPr>
              <a:t>Consequences</a:t>
            </a:r>
            <a:endParaRPr lang="es-ES_tradnl" sz="1600" dirty="0">
              <a:solidFill>
                <a:schemeClr val="tx1">
                  <a:lumMod val="75000"/>
                  <a:lumOff val="25000"/>
                </a:schemeClr>
              </a:solidFill>
            </a:endParaRPr>
          </a:p>
        </p:txBody>
      </p:sp>
      <p:sp>
        <p:nvSpPr>
          <p:cNvPr id="14" name="CuadroTexto 13"/>
          <p:cNvSpPr txBox="1"/>
          <p:nvPr/>
        </p:nvSpPr>
        <p:spPr>
          <a:xfrm>
            <a:off x="1219200" y="2986384"/>
            <a:ext cx="1138989" cy="338554"/>
          </a:xfrm>
          <a:prstGeom prst="rect">
            <a:avLst/>
          </a:prstGeom>
          <a:noFill/>
        </p:spPr>
        <p:txBody>
          <a:bodyPr wrap="square" rtlCol="0">
            <a:spAutoFit/>
          </a:bodyPr>
          <a:lstStyle/>
          <a:p>
            <a:pPr algn="ctr"/>
            <a:r>
              <a:rPr lang="es-ES_tradnl" sz="1600">
                <a:solidFill>
                  <a:schemeClr val="tx1">
                    <a:lumMod val="75000"/>
                    <a:lumOff val="25000"/>
                  </a:schemeClr>
                </a:solidFill>
              </a:rPr>
              <a:t>Numbers</a:t>
            </a:r>
            <a:endParaRPr lang="es-ES_tradnl" sz="1600" dirty="0">
              <a:solidFill>
                <a:schemeClr val="tx1">
                  <a:lumMod val="75000"/>
                  <a:lumOff val="25000"/>
                </a:schemeClr>
              </a:solidFill>
            </a:endParaRPr>
          </a:p>
        </p:txBody>
      </p:sp>
      <p:sp>
        <p:nvSpPr>
          <p:cNvPr id="15" name="CuadroTexto 14"/>
          <p:cNvSpPr txBox="1"/>
          <p:nvPr/>
        </p:nvSpPr>
        <p:spPr>
          <a:xfrm>
            <a:off x="1731154" y="2654652"/>
            <a:ext cx="2662989" cy="369332"/>
          </a:xfrm>
          <a:prstGeom prst="rect">
            <a:avLst/>
          </a:prstGeom>
          <a:noFill/>
        </p:spPr>
        <p:txBody>
          <a:bodyPr wrap="square" rtlCol="0">
            <a:spAutoFit/>
          </a:bodyPr>
          <a:lstStyle/>
          <a:p>
            <a:r>
              <a:rPr lang="es-ES_tradnl" b="1" dirty="0">
                <a:solidFill>
                  <a:schemeClr val="tx1">
                    <a:lumMod val="75000"/>
                    <a:lumOff val="25000"/>
                  </a:schemeClr>
                </a:solidFill>
              </a:rPr>
              <a:t>WILDLIFE TRAFFICKING</a:t>
            </a:r>
          </a:p>
        </p:txBody>
      </p:sp>
      <p:sp>
        <p:nvSpPr>
          <p:cNvPr id="16" name="CuadroTexto 15"/>
          <p:cNvSpPr txBox="1"/>
          <p:nvPr/>
        </p:nvSpPr>
        <p:spPr>
          <a:xfrm>
            <a:off x="1372787" y="3385765"/>
            <a:ext cx="1731359" cy="338554"/>
          </a:xfrm>
          <a:prstGeom prst="rect">
            <a:avLst/>
          </a:prstGeom>
          <a:noFill/>
        </p:spPr>
        <p:txBody>
          <a:bodyPr wrap="square" rtlCol="0">
            <a:spAutoFit/>
          </a:bodyPr>
          <a:lstStyle/>
          <a:p>
            <a:pPr algn="ctr"/>
            <a:r>
              <a:rPr lang="es-ES_tradnl" sz="1600" dirty="0" err="1">
                <a:solidFill>
                  <a:schemeClr val="tx1">
                    <a:lumMod val="75000"/>
                    <a:lumOff val="25000"/>
                  </a:schemeClr>
                </a:solidFill>
              </a:rPr>
              <a:t>Improvements</a:t>
            </a:r>
            <a:endParaRPr lang="es-ES_tradnl" sz="1600" dirty="0">
              <a:solidFill>
                <a:schemeClr val="tx1">
                  <a:lumMod val="75000"/>
                  <a:lumOff val="25000"/>
                </a:schemeClr>
              </a:solidFill>
            </a:endParaRPr>
          </a:p>
        </p:txBody>
      </p:sp>
      <p:sp>
        <p:nvSpPr>
          <p:cNvPr id="17" name="CuadroTexto 16"/>
          <p:cNvSpPr txBox="1"/>
          <p:nvPr/>
        </p:nvSpPr>
        <p:spPr>
          <a:xfrm>
            <a:off x="2939509" y="3385279"/>
            <a:ext cx="1731359" cy="338554"/>
          </a:xfrm>
          <a:prstGeom prst="rect">
            <a:avLst/>
          </a:prstGeom>
          <a:noFill/>
        </p:spPr>
        <p:txBody>
          <a:bodyPr wrap="square" rtlCol="0">
            <a:spAutoFit/>
          </a:bodyPr>
          <a:lstStyle/>
          <a:p>
            <a:pPr algn="ctr"/>
            <a:r>
              <a:rPr lang="es-ES_tradnl" sz="1600" dirty="0" err="1">
                <a:solidFill>
                  <a:schemeClr val="tx1">
                    <a:lumMod val="75000"/>
                    <a:lumOff val="25000"/>
                  </a:schemeClr>
                </a:solidFill>
              </a:rPr>
              <a:t>Challenges</a:t>
            </a:r>
            <a:endParaRPr lang="es-ES_tradnl" sz="1600" dirty="0">
              <a:solidFill>
                <a:schemeClr val="tx1">
                  <a:lumMod val="75000"/>
                  <a:lumOff val="25000"/>
                </a:schemeClr>
              </a:solidFill>
            </a:endParaRPr>
          </a:p>
        </p:txBody>
      </p:sp>
      <p:sp>
        <p:nvSpPr>
          <p:cNvPr id="18" name="CuadroTexto 17"/>
          <p:cNvSpPr txBox="1"/>
          <p:nvPr/>
        </p:nvSpPr>
        <p:spPr>
          <a:xfrm>
            <a:off x="1454428" y="4113891"/>
            <a:ext cx="3216440" cy="369332"/>
          </a:xfrm>
          <a:prstGeom prst="rect">
            <a:avLst/>
          </a:prstGeom>
          <a:noFill/>
        </p:spPr>
        <p:txBody>
          <a:bodyPr wrap="square" rtlCol="0">
            <a:spAutoFit/>
          </a:bodyPr>
          <a:lstStyle/>
          <a:p>
            <a:r>
              <a:rPr lang="es-ES_tradnl" b="1" dirty="0">
                <a:solidFill>
                  <a:schemeClr val="tx1">
                    <a:lumMod val="75000"/>
                    <a:lumOff val="25000"/>
                  </a:schemeClr>
                </a:solidFill>
              </a:rPr>
              <a:t>LAW ENFORCEMENT &amp; </a:t>
            </a:r>
            <a:r>
              <a:rPr lang="es-ES_tradnl" b="1" dirty="0" err="1">
                <a:solidFill>
                  <a:schemeClr val="tx1">
                    <a:lumMod val="75000"/>
                    <a:lumOff val="25000"/>
                  </a:schemeClr>
                </a:solidFill>
              </a:rPr>
              <a:t>NGOs</a:t>
            </a:r>
            <a:endParaRPr lang="es-ES_tradnl" b="1" dirty="0">
              <a:solidFill>
                <a:schemeClr val="tx1">
                  <a:lumMod val="75000"/>
                  <a:lumOff val="25000"/>
                </a:schemeClr>
              </a:solidFill>
            </a:endParaRPr>
          </a:p>
        </p:txBody>
      </p:sp>
      <p:sp>
        <p:nvSpPr>
          <p:cNvPr id="19" name="CuadroTexto 18"/>
          <p:cNvSpPr txBox="1"/>
          <p:nvPr/>
        </p:nvSpPr>
        <p:spPr>
          <a:xfrm>
            <a:off x="1171665" y="4485665"/>
            <a:ext cx="1563512" cy="338554"/>
          </a:xfrm>
          <a:prstGeom prst="rect">
            <a:avLst/>
          </a:prstGeom>
          <a:noFill/>
        </p:spPr>
        <p:txBody>
          <a:bodyPr wrap="square" rtlCol="0">
            <a:spAutoFit/>
          </a:bodyPr>
          <a:lstStyle/>
          <a:p>
            <a:pPr algn="ctr"/>
            <a:r>
              <a:rPr lang="es-ES_tradnl" sz="1600" dirty="0">
                <a:solidFill>
                  <a:schemeClr val="tx1">
                    <a:lumMod val="75000"/>
                    <a:lumOff val="25000"/>
                  </a:schemeClr>
                </a:solidFill>
              </a:rPr>
              <a:t>Role of </a:t>
            </a:r>
            <a:r>
              <a:rPr lang="es-ES_tradnl" sz="1600" dirty="0" err="1">
                <a:solidFill>
                  <a:schemeClr val="tx1">
                    <a:lumMod val="75000"/>
                    <a:lumOff val="25000"/>
                  </a:schemeClr>
                </a:solidFill>
              </a:rPr>
              <a:t>NGOs</a:t>
            </a:r>
            <a:endParaRPr lang="es-ES_tradnl" sz="1600" dirty="0">
              <a:solidFill>
                <a:schemeClr val="tx1">
                  <a:lumMod val="75000"/>
                  <a:lumOff val="25000"/>
                </a:schemeClr>
              </a:solidFill>
            </a:endParaRPr>
          </a:p>
        </p:txBody>
      </p:sp>
      <p:sp>
        <p:nvSpPr>
          <p:cNvPr id="20" name="CuadroTexto 19"/>
          <p:cNvSpPr txBox="1"/>
          <p:nvPr/>
        </p:nvSpPr>
        <p:spPr>
          <a:xfrm>
            <a:off x="2735177" y="4493020"/>
            <a:ext cx="2366211" cy="338554"/>
          </a:xfrm>
          <a:prstGeom prst="rect">
            <a:avLst/>
          </a:prstGeom>
          <a:noFill/>
        </p:spPr>
        <p:txBody>
          <a:bodyPr wrap="square" rtlCol="0">
            <a:spAutoFit/>
          </a:bodyPr>
          <a:lstStyle/>
          <a:p>
            <a:pPr algn="ctr"/>
            <a:r>
              <a:rPr lang="es-ES_tradnl" sz="1600" dirty="0" err="1">
                <a:solidFill>
                  <a:schemeClr val="tx1">
                    <a:lumMod val="75000"/>
                    <a:lumOff val="25000"/>
                  </a:schemeClr>
                </a:solidFill>
              </a:rPr>
              <a:t>Collaboration</a:t>
            </a:r>
            <a:r>
              <a:rPr lang="es-ES_tradnl" sz="1600" dirty="0">
                <a:solidFill>
                  <a:schemeClr val="tx1">
                    <a:lumMod val="75000"/>
                    <a:lumOff val="25000"/>
                  </a:schemeClr>
                </a:solidFill>
              </a:rPr>
              <a:t> </a:t>
            </a:r>
            <a:r>
              <a:rPr lang="es-ES_tradnl" sz="1600" dirty="0" err="1">
                <a:solidFill>
                  <a:schemeClr val="tx1">
                    <a:lumMod val="75000"/>
                    <a:lumOff val="25000"/>
                  </a:schemeClr>
                </a:solidFill>
              </a:rPr>
              <a:t>theory</a:t>
            </a:r>
            <a:endParaRPr lang="es-ES_tradnl" sz="1600" dirty="0">
              <a:solidFill>
                <a:schemeClr val="tx1">
                  <a:lumMod val="75000"/>
                  <a:lumOff val="25000"/>
                </a:schemeClr>
              </a:solidFill>
            </a:endParaRPr>
          </a:p>
        </p:txBody>
      </p:sp>
      <p:sp>
        <p:nvSpPr>
          <p:cNvPr id="21" name="CuadroTexto 20"/>
          <p:cNvSpPr txBox="1"/>
          <p:nvPr/>
        </p:nvSpPr>
        <p:spPr>
          <a:xfrm>
            <a:off x="1879542" y="4893009"/>
            <a:ext cx="2366211" cy="338554"/>
          </a:xfrm>
          <a:prstGeom prst="rect">
            <a:avLst/>
          </a:prstGeom>
          <a:noFill/>
        </p:spPr>
        <p:txBody>
          <a:bodyPr wrap="square" rtlCol="0">
            <a:spAutoFit/>
          </a:bodyPr>
          <a:lstStyle/>
          <a:p>
            <a:pPr algn="ctr"/>
            <a:r>
              <a:rPr lang="es-ES_tradnl" sz="1600" dirty="0" err="1">
                <a:solidFill>
                  <a:schemeClr val="tx1">
                    <a:lumMod val="75000"/>
                    <a:lumOff val="25000"/>
                  </a:schemeClr>
                </a:solidFill>
              </a:rPr>
              <a:t>Collaboration</a:t>
            </a:r>
            <a:r>
              <a:rPr lang="es-ES_tradnl" sz="1600" dirty="0">
                <a:solidFill>
                  <a:schemeClr val="tx1">
                    <a:lumMod val="75000"/>
                    <a:lumOff val="25000"/>
                  </a:schemeClr>
                </a:solidFill>
              </a:rPr>
              <a:t> status</a:t>
            </a:r>
          </a:p>
        </p:txBody>
      </p:sp>
      <p:sp>
        <p:nvSpPr>
          <p:cNvPr id="22" name="CuadroTexto 21"/>
          <p:cNvSpPr txBox="1"/>
          <p:nvPr/>
        </p:nvSpPr>
        <p:spPr>
          <a:xfrm>
            <a:off x="7136360" y="2654652"/>
            <a:ext cx="3355177" cy="646331"/>
          </a:xfrm>
          <a:prstGeom prst="rect">
            <a:avLst/>
          </a:prstGeom>
          <a:noFill/>
        </p:spPr>
        <p:txBody>
          <a:bodyPr wrap="square" rtlCol="0">
            <a:spAutoFit/>
          </a:bodyPr>
          <a:lstStyle/>
          <a:p>
            <a:pPr algn="ctr"/>
            <a:r>
              <a:rPr lang="es-ES_tradnl" b="1" dirty="0">
                <a:solidFill>
                  <a:schemeClr val="tx1">
                    <a:lumMod val="75000"/>
                    <a:lumOff val="25000"/>
                  </a:schemeClr>
                </a:solidFill>
              </a:rPr>
              <a:t>INTELLIGENCE IN WILDLIFE TRAFFICKING</a:t>
            </a:r>
          </a:p>
        </p:txBody>
      </p:sp>
      <p:sp>
        <p:nvSpPr>
          <p:cNvPr id="23" name="CuadroTexto 22"/>
          <p:cNvSpPr txBox="1"/>
          <p:nvPr/>
        </p:nvSpPr>
        <p:spPr>
          <a:xfrm>
            <a:off x="7136360" y="3790725"/>
            <a:ext cx="3355177" cy="646331"/>
          </a:xfrm>
          <a:prstGeom prst="rect">
            <a:avLst/>
          </a:prstGeom>
          <a:noFill/>
        </p:spPr>
        <p:txBody>
          <a:bodyPr wrap="square" rtlCol="0">
            <a:spAutoFit/>
          </a:bodyPr>
          <a:lstStyle/>
          <a:p>
            <a:pPr algn="ctr"/>
            <a:r>
              <a:rPr lang="es-ES_tradnl" b="1" dirty="0">
                <a:solidFill>
                  <a:schemeClr val="tx1">
                    <a:lumMod val="75000"/>
                    <a:lumOff val="25000"/>
                  </a:schemeClr>
                </a:solidFill>
              </a:rPr>
              <a:t>CRIMINAL INTELLIGENCE MODELS</a:t>
            </a:r>
          </a:p>
        </p:txBody>
      </p:sp>
      <p:sp>
        <p:nvSpPr>
          <p:cNvPr id="24" name="CuadroTexto 23"/>
          <p:cNvSpPr txBox="1"/>
          <p:nvPr/>
        </p:nvSpPr>
        <p:spPr>
          <a:xfrm>
            <a:off x="7532480" y="4482978"/>
            <a:ext cx="1122947" cy="338554"/>
          </a:xfrm>
          <a:prstGeom prst="rect">
            <a:avLst/>
          </a:prstGeom>
          <a:noFill/>
        </p:spPr>
        <p:txBody>
          <a:bodyPr wrap="square" rtlCol="0">
            <a:spAutoFit/>
          </a:bodyPr>
          <a:lstStyle/>
          <a:p>
            <a:r>
              <a:rPr lang="es-ES_tradnl" sz="1600" dirty="0">
                <a:solidFill>
                  <a:schemeClr val="tx1">
                    <a:lumMod val="75000"/>
                    <a:lumOff val="25000"/>
                  </a:schemeClr>
                </a:solidFill>
              </a:rPr>
              <a:t>ILP</a:t>
            </a:r>
          </a:p>
        </p:txBody>
      </p:sp>
      <p:sp>
        <p:nvSpPr>
          <p:cNvPr id="25" name="CuadroTexto 24"/>
          <p:cNvSpPr txBox="1"/>
          <p:nvPr/>
        </p:nvSpPr>
        <p:spPr>
          <a:xfrm>
            <a:off x="7750001" y="4482978"/>
            <a:ext cx="3110504" cy="584775"/>
          </a:xfrm>
          <a:prstGeom prst="rect">
            <a:avLst/>
          </a:prstGeom>
          <a:noFill/>
        </p:spPr>
        <p:txBody>
          <a:bodyPr wrap="square" rtlCol="0">
            <a:spAutoFit/>
          </a:bodyPr>
          <a:lstStyle/>
          <a:p>
            <a:pPr algn="ctr"/>
            <a:r>
              <a:rPr lang="es-ES_tradnl" sz="1600" dirty="0" err="1">
                <a:solidFill>
                  <a:schemeClr val="tx1">
                    <a:lumMod val="75000"/>
                    <a:lumOff val="25000"/>
                  </a:schemeClr>
                </a:solidFill>
              </a:rPr>
              <a:t>Community-based</a:t>
            </a:r>
            <a:r>
              <a:rPr lang="es-ES_tradnl" sz="1600" dirty="0">
                <a:solidFill>
                  <a:schemeClr val="tx1">
                    <a:lumMod val="75000"/>
                    <a:lumOff val="25000"/>
                  </a:schemeClr>
                </a:solidFill>
              </a:rPr>
              <a:t> </a:t>
            </a:r>
          </a:p>
          <a:p>
            <a:pPr algn="ctr"/>
            <a:r>
              <a:rPr lang="es-ES_tradnl" sz="1600" dirty="0" err="1">
                <a:solidFill>
                  <a:schemeClr val="tx1">
                    <a:lumMod val="75000"/>
                    <a:lumOff val="25000"/>
                  </a:schemeClr>
                </a:solidFill>
              </a:rPr>
              <a:t>approach</a:t>
            </a:r>
            <a:endParaRPr lang="es-ES_tradnl" sz="1600" dirty="0">
              <a:solidFill>
                <a:schemeClr val="tx1">
                  <a:lumMod val="75000"/>
                  <a:lumOff val="25000"/>
                </a:schemeClr>
              </a:solidFill>
            </a:endParaRPr>
          </a:p>
        </p:txBody>
      </p:sp>
      <p:grpSp>
        <p:nvGrpSpPr>
          <p:cNvPr id="34" name="Agrupar 33"/>
          <p:cNvGrpSpPr/>
          <p:nvPr/>
        </p:nvGrpSpPr>
        <p:grpSpPr>
          <a:xfrm>
            <a:off x="1042737" y="5761902"/>
            <a:ext cx="9817768" cy="760423"/>
            <a:chOff x="983973" y="5528313"/>
            <a:chExt cx="9817768" cy="760423"/>
          </a:xfrm>
          <a:solidFill>
            <a:srgbClr val="94C449"/>
          </a:solidFill>
        </p:grpSpPr>
        <p:sp>
          <p:nvSpPr>
            <p:cNvPr id="32" name="Redondear rectángulo de esquina diagonal 31"/>
            <p:cNvSpPr/>
            <p:nvPr/>
          </p:nvSpPr>
          <p:spPr>
            <a:xfrm>
              <a:off x="983973" y="5528313"/>
              <a:ext cx="9817768" cy="760423"/>
            </a:xfrm>
            <a:prstGeom prst="round2DiagRect">
              <a:avLst/>
            </a:prstGeom>
            <a:solidFill>
              <a:srgbClr val="94C449"/>
            </a:solidFill>
            <a:ln w="31750">
              <a:solidFill>
                <a:schemeClr val="accent2">
                  <a:lumMod val="75000"/>
                </a:schemeClr>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uadroTexto 25"/>
            <p:cNvSpPr txBox="1"/>
            <p:nvPr/>
          </p:nvSpPr>
          <p:spPr>
            <a:xfrm>
              <a:off x="1219200" y="5729522"/>
              <a:ext cx="9213572" cy="400110"/>
            </a:xfrm>
            <a:prstGeom prst="rect">
              <a:avLst/>
            </a:prstGeom>
            <a:solidFill>
              <a:srgbClr val="94C449"/>
            </a:solidFill>
          </p:spPr>
          <p:txBody>
            <a:bodyPr wrap="square" rtlCol="0">
              <a:spAutoFit/>
            </a:bodyPr>
            <a:lstStyle/>
            <a:p>
              <a:pPr algn="ctr"/>
              <a:r>
                <a:rPr lang="es-ES_tradnl" sz="2000" b="1" dirty="0">
                  <a:solidFill>
                    <a:schemeClr val="bg1"/>
                  </a:solidFill>
                </a:rPr>
                <a:t>WAY FORWARD</a:t>
              </a:r>
            </a:p>
          </p:txBody>
        </p:sp>
      </p:grpSp>
      <p:sp>
        <p:nvSpPr>
          <p:cNvPr id="28" name="Marco 27"/>
          <p:cNvSpPr/>
          <p:nvPr/>
        </p:nvSpPr>
        <p:spPr>
          <a:xfrm>
            <a:off x="1042737" y="2288570"/>
            <a:ext cx="4058651" cy="2936733"/>
          </a:xfrm>
          <a:prstGeom prst="frame">
            <a:avLst>
              <a:gd name="adj1" fmla="val 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0" name="Marco 29"/>
          <p:cNvSpPr/>
          <p:nvPr/>
        </p:nvSpPr>
        <p:spPr>
          <a:xfrm>
            <a:off x="6784622" y="2294830"/>
            <a:ext cx="4058651" cy="2936733"/>
          </a:xfrm>
          <a:prstGeom prst="frame">
            <a:avLst>
              <a:gd name="adj1" fmla="val 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cxnSp>
        <p:nvCxnSpPr>
          <p:cNvPr id="36" name="Conector recto 35"/>
          <p:cNvCxnSpPr/>
          <p:nvPr/>
        </p:nvCxnSpPr>
        <p:spPr>
          <a:xfrm flipV="1">
            <a:off x="2939509" y="5225303"/>
            <a:ext cx="0" cy="536599"/>
          </a:xfrm>
          <a:prstGeom prst="line">
            <a:avLst/>
          </a:prstGeom>
          <a:ln w="41275">
            <a:solidFill>
              <a:schemeClr val="tx1">
                <a:lumMod val="75000"/>
                <a:lumOff val="25000"/>
              </a:schemeClr>
            </a:solidFill>
            <a:prstDash val="lgDashDotDot"/>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8802899" y="5225303"/>
            <a:ext cx="0" cy="536599"/>
          </a:xfrm>
          <a:prstGeom prst="line">
            <a:avLst/>
          </a:prstGeom>
          <a:ln w="41275">
            <a:solidFill>
              <a:schemeClr val="tx1">
                <a:lumMod val="75000"/>
                <a:lumOff val="25000"/>
              </a:schemeClr>
            </a:solidFill>
            <a:prstDash val="lgDashDotDot"/>
            <a:headEnd type="stealth" w="lg" len="lg"/>
            <a:tailEnd type="non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4398B05-E082-4430-B06A-5FB19252C7F7}"/>
              </a:ext>
            </a:extLst>
          </p:cNvPr>
          <p:cNvPicPr>
            <a:picLocks noChangeAspect="1"/>
          </p:cNvPicPr>
          <p:nvPr/>
        </p:nvPicPr>
        <p:blipFill>
          <a:blip r:embed="rId3"/>
          <a:stretch>
            <a:fillRect/>
          </a:stretch>
        </p:blipFill>
        <p:spPr>
          <a:xfrm>
            <a:off x="0" y="6248400"/>
            <a:ext cx="609600" cy="609600"/>
          </a:xfrm>
          <a:prstGeom prst="rect">
            <a:avLst/>
          </a:prstGeom>
        </p:spPr>
      </p:pic>
      <p:sp>
        <p:nvSpPr>
          <p:cNvPr id="33" name="TextBox 32">
            <a:extLst>
              <a:ext uri="{FF2B5EF4-FFF2-40B4-BE49-F238E27FC236}">
                <a16:creationId xmlns:a16="http://schemas.microsoft.com/office/drawing/2014/main" id="{9781D00E-0D57-4C1A-AC6E-E620042E3239}"/>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4"/>
              </a:rPr>
              <a:t>www.2createffects.co.uk</a:t>
            </a:r>
            <a:r>
              <a:rPr lang="en-GB" sz="1100" dirty="0"/>
              <a:t> </a:t>
            </a:r>
          </a:p>
        </p:txBody>
      </p:sp>
    </p:spTree>
    <p:extLst>
      <p:ext uri="{BB962C8B-B14F-4D97-AF65-F5344CB8AC3E}">
        <p14:creationId xmlns:p14="http://schemas.microsoft.com/office/powerpoint/2010/main" val="19196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84829" y="288758"/>
            <a:ext cx="8596668" cy="721895"/>
          </a:xfrm>
        </p:spPr>
        <p:txBody>
          <a:bodyPr vert="horz" lIns="91440" tIns="45720" rIns="91440" bIns="45720" rtlCol="0" anchor="t">
            <a:normAutofit/>
          </a:bodyPr>
          <a:lstStyle/>
          <a:p>
            <a:r>
              <a:rPr lang="es-ES_tradnl" sz="4000" b="1" dirty="0">
                <a:solidFill>
                  <a:schemeClr val="tx1">
                    <a:lumMod val="75000"/>
                    <a:lumOff val="25000"/>
                  </a:schemeClr>
                </a:solidFill>
              </a:rPr>
              <a:t>3. OBJECTIVES</a:t>
            </a:r>
          </a:p>
        </p:txBody>
      </p:sp>
      <p:graphicFrame>
        <p:nvGraphicFramePr>
          <p:cNvPr id="10" name="Diagrama 9"/>
          <p:cNvGraphicFramePr/>
          <p:nvPr>
            <p:extLst>
              <p:ext uri="{D42A27DB-BD31-4B8C-83A1-F6EECF244321}">
                <p14:modId xmlns:p14="http://schemas.microsoft.com/office/powerpoint/2010/main" val="819485269"/>
              </p:ext>
            </p:extLst>
          </p:nvPr>
        </p:nvGraphicFramePr>
        <p:xfrm>
          <a:off x="5759116" y="1251285"/>
          <a:ext cx="5662863" cy="434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484828" y="1251285"/>
            <a:ext cx="6974751" cy="1323439"/>
          </a:xfrm>
          <a:prstGeom prst="rect">
            <a:avLst/>
          </a:prstGeom>
          <a:noFill/>
        </p:spPr>
        <p:txBody>
          <a:bodyPr wrap="square" rtlCol="0">
            <a:spAutoFit/>
          </a:bodyPr>
          <a:lstStyle/>
          <a:p>
            <a:pPr marL="342900" indent="-342900">
              <a:buClr>
                <a:srgbClr val="94C449"/>
              </a:buClr>
              <a:buSzPct val="105000"/>
              <a:buFont typeface="+mj-lt"/>
              <a:buAutoNum type="arabicPeriod"/>
            </a:pPr>
            <a:r>
              <a:rPr lang="es-ES_tradnl" sz="2000" dirty="0" err="1">
                <a:solidFill>
                  <a:schemeClr val="tx1">
                    <a:lumMod val="75000"/>
                    <a:lumOff val="25000"/>
                  </a:schemeClr>
                </a:solidFill>
              </a:rPr>
              <a:t>Explain</a:t>
            </a:r>
            <a:r>
              <a:rPr lang="es-ES_tradnl" sz="2000" dirty="0">
                <a:solidFill>
                  <a:schemeClr val="tx1">
                    <a:lumMod val="75000"/>
                    <a:lumOff val="25000"/>
                  </a:schemeClr>
                </a:solidFill>
              </a:rPr>
              <a:t> </a:t>
            </a:r>
            <a:r>
              <a:rPr lang="es-ES_tradnl" sz="2000" dirty="0" err="1">
                <a:solidFill>
                  <a:schemeClr val="tx1">
                    <a:lumMod val="75000"/>
                    <a:lumOff val="25000"/>
                  </a:schemeClr>
                </a:solidFill>
              </a:rPr>
              <a:t>wildlife</a:t>
            </a:r>
            <a:r>
              <a:rPr lang="es-ES_tradnl" sz="2000" dirty="0">
                <a:solidFill>
                  <a:schemeClr val="tx1">
                    <a:lumMod val="75000"/>
                    <a:lumOff val="25000"/>
                  </a:schemeClr>
                </a:solidFill>
              </a:rPr>
              <a:t> </a:t>
            </a:r>
            <a:r>
              <a:rPr lang="es-ES_tradnl" sz="2000" dirty="0" err="1">
                <a:solidFill>
                  <a:schemeClr val="tx1">
                    <a:lumMod val="75000"/>
                    <a:lumOff val="25000"/>
                  </a:schemeClr>
                </a:solidFill>
              </a:rPr>
              <a:t>trafficking</a:t>
            </a:r>
            <a:r>
              <a:rPr lang="es-ES_tradnl" sz="2000" dirty="0">
                <a:solidFill>
                  <a:schemeClr val="tx1">
                    <a:lumMod val="75000"/>
                    <a:lumOff val="25000"/>
                  </a:schemeClr>
                </a:solidFill>
              </a:rPr>
              <a:t> </a:t>
            </a:r>
            <a:r>
              <a:rPr lang="mr-IN" sz="2000" dirty="0">
                <a:solidFill>
                  <a:schemeClr val="tx1">
                    <a:lumMod val="75000"/>
                    <a:lumOff val="25000"/>
                  </a:schemeClr>
                </a:solidFill>
              </a:rPr>
              <a:t>–</a:t>
            </a:r>
            <a:r>
              <a:rPr lang="es-ES_tradnl" sz="2000" dirty="0">
                <a:solidFill>
                  <a:schemeClr val="tx1">
                    <a:lumMod val="75000"/>
                    <a:lumOff val="25000"/>
                  </a:schemeClr>
                </a:solidFill>
              </a:rPr>
              <a:t> </a:t>
            </a:r>
            <a:r>
              <a:rPr lang="es-ES_tradnl" sz="2000" dirty="0" err="1">
                <a:solidFill>
                  <a:schemeClr val="tx1">
                    <a:lumMod val="75000"/>
                    <a:lumOff val="25000"/>
                  </a:schemeClr>
                </a:solidFill>
              </a:rPr>
              <a:t>NGOs</a:t>
            </a:r>
            <a:r>
              <a:rPr lang="es-ES_tradnl" sz="2000" dirty="0">
                <a:solidFill>
                  <a:schemeClr val="tx1">
                    <a:lumMod val="75000"/>
                    <a:lumOff val="25000"/>
                  </a:schemeClr>
                </a:solidFill>
              </a:rPr>
              <a:t> &amp; </a:t>
            </a:r>
            <a:r>
              <a:rPr lang="es-ES_tradnl" sz="2000" dirty="0" err="1">
                <a:solidFill>
                  <a:schemeClr val="tx1">
                    <a:lumMod val="75000"/>
                    <a:lumOff val="25000"/>
                  </a:schemeClr>
                </a:solidFill>
              </a:rPr>
              <a:t>law</a:t>
            </a:r>
            <a:r>
              <a:rPr lang="es-ES_tradnl" sz="2000" dirty="0">
                <a:solidFill>
                  <a:schemeClr val="tx1">
                    <a:lumMod val="75000"/>
                    <a:lumOff val="25000"/>
                  </a:schemeClr>
                </a:solidFill>
              </a:rPr>
              <a:t> </a:t>
            </a:r>
            <a:r>
              <a:rPr lang="es-ES_tradnl" sz="2000" dirty="0" err="1">
                <a:solidFill>
                  <a:schemeClr val="tx1">
                    <a:lumMod val="75000"/>
                    <a:lumOff val="25000"/>
                  </a:schemeClr>
                </a:solidFill>
              </a:rPr>
              <a:t>enforcement</a:t>
            </a:r>
            <a:endParaRPr lang="es-ES_tradnl" sz="2000" dirty="0">
              <a:solidFill>
                <a:schemeClr val="tx1">
                  <a:lumMod val="75000"/>
                  <a:lumOff val="25000"/>
                </a:schemeClr>
              </a:solidFill>
            </a:endParaRPr>
          </a:p>
          <a:p>
            <a:pPr marL="746125" indent="-396875">
              <a:buClr>
                <a:srgbClr val="94C449"/>
              </a:buClr>
              <a:buSzPct val="105000"/>
              <a:buAutoNum type="romanLcParenR"/>
            </a:pPr>
            <a:r>
              <a:rPr lang="es-ES_tradnl" sz="2000" dirty="0" err="1">
                <a:solidFill>
                  <a:schemeClr val="tx1">
                    <a:lumMod val="75000"/>
                    <a:lumOff val="25000"/>
                  </a:schemeClr>
                </a:solidFill>
              </a:rPr>
              <a:t>Main</a:t>
            </a:r>
            <a:r>
              <a:rPr lang="es-ES_tradnl" sz="2000" dirty="0">
                <a:solidFill>
                  <a:schemeClr val="tx1">
                    <a:lumMod val="75000"/>
                    <a:lumOff val="25000"/>
                  </a:schemeClr>
                </a:solidFill>
              </a:rPr>
              <a:t> </a:t>
            </a:r>
            <a:r>
              <a:rPr lang="es-ES_tradnl" sz="2000" dirty="0" err="1">
                <a:solidFill>
                  <a:schemeClr val="tx1">
                    <a:lumMod val="75000"/>
                    <a:lumOff val="25000"/>
                  </a:schemeClr>
                </a:solidFill>
              </a:rPr>
              <a:t>concepts</a:t>
            </a:r>
            <a:endParaRPr lang="es-ES_tradnl" sz="2000" dirty="0">
              <a:solidFill>
                <a:schemeClr val="tx1">
                  <a:lumMod val="75000"/>
                  <a:lumOff val="25000"/>
                </a:schemeClr>
              </a:solidFill>
            </a:endParaRPr>
          </a:p>
          <a:p>
            <a:pPr marL="746125" indent="-396875">
              <a:buClr>
                <a:srgbClr val="94C449"/>
              </a:buClr>
              <a:buSzPct val="105000"/>
              <a:buAutoNum type="romanLcParenR"/>
            </a:pPr>
            <a:r>
              <a:rPr lang="es-ES_tradnl" sz="2000" dirty="0" err="1">
                <a:solidFill>
                  <a:schemeClr val="tx1">
                    <a:lumMod val="75000"/>
                    <a:lumOff val="25000"/>
                  </a:schemeClr>
                </a:solidFill>
              </a:rPr>
              <a:t>Background</a:t>
            </a:r>
            <a:endParaRPr lang="es-ES_tradnl" sz="2000" dirty="0">
              <a:solidFill>
                <a:schemeClr val="tx1">
                  <a:lumMod val="75000"/>
                  <a:lumOff val="25000"/>
                </a:schemeClr>
              </a:solidFill>
            </a:endParaRPr>
          </a:p>
          <a:p>
            <a:pPr marL="746125" indent="-396875">
              <a:buClr>
                <a:srgbClr val="94C449"/>
              </a:buClr>
              <a:buSzPct val="105000"/>
              <a:buAutoNum type="romanLcParenR"/>
            </a:pPr>
            <a:r>
              <a:rPr lang="es-ES_tradnl" sz="2000" dirty="0" err="1">
                <a:solidFill>
                  <a:schemeClr val="tx1">
                    <a:lumMod val="75000"/>
                    <a:lumOff val="25000"/>
                  </a:schemeClr>
                </a:solidFill>
              </a:rPr>
              <a:t>Current</a:t>
            </a:r>
            <a:r>
              <a:rPr lang="es-ES_tradnl" sz="2000" dirty="0">
                <a:solidFill>
                  <a:schemeClr val="tx1">
                    <a:lumMod val="75000"/>
                    <a:lumOff val="25000"/>
                  </a:schemeClr>
                </a:solidFill>
              </a:rPr>
              <a:t> </a:t>
            </a:r>
            <a:r>
              <a:rPr lang="es-ES_tradnl" sz="2000" dirty="0" err="1">
                <a:solidFill>
                  <a:schemeClr val="tx1">
                    <a:lumMod val="75000"/>
                    <a:lumOff val="25000"/>
                  </a:schemeClr>
                </a:solidFill>
              </a:rPr>
              <a:t>situation</a:t>
            </a:r>
            <a:endParaRPr lang="es-ES_tradnl" sz="2000" dirty="0">
              <a:solidFill>
                <a:schemeClr val="tx1">
                  <a:lumMod val="75000"/>
                  <a:lumOff val="25000"/>
                </a:schemeClr>
              </a:solidFill>
            </a:endParaRPr>
          </a:p>
        </p:txBody>
      </p:sp>
      <p:sp>
        <p:nvSpPr>
          <p:cNvPr id="12" name="CuadroTexto 11"/>
          <p:cNvSpPr txBox="1"/>
          <p:nvPr/>
        </p:nvSpPr>
        <p:spPr>
          <a:xfrm>
            <a:off x="484829" y="2815356"/>
            <a:ext cx="5630778" cy="1323439"/>
          </a:xfrm>
          <a:prstGeom prst="rect">
            <a:avLst/>
          </a:prstGeom>
          <a:noFill/>
        </p:spPr>
        <p:txBody>
          <a:bodyPr wrap="square" rtlCol="0">
            <a:spAutoFit/>
          </a:bodyPr>
          <a:lstStyle/>
          <a:p>
            <a:pPr marL="301625" indent="-301625">
              <a:buClr>
                <a:srgbClr val="94C449"/>
              </a:buClr>
              <a:buSzPct val="105000"/>
            </a:pPr>
            <a:r>
              <a:rPr lang="es-ES_tradnl" sz="2000" dirty="0">
                <a:solidFill>
                  <a:srgbClr val="94C449"/>
                </a:solidFill>
              </a:rPr>
              <a:t>2</a:t>
            </a:r>
            <a:r>
              <a:rPr lang="es-ES_tradnl" sz="2000" dirty="0">
                <a:solidFill>
                  <a:schemeClr val="tx1">
                    <a:lumMod val="65000"/>
                    <a:lumOff val="35000"/>
                  </a:schemeClr>
                </a:solidFill>
              </a:rPr>
              <a:t>. </a:t>
            </a:r>
            <a:r>
              <a:rPr lang="es-ES_tradnl" sz="2000" dirty="0" err="1">
                <a:solidFill>
                  <a:schemeClr val="tx1">
                    <a:lumMod val="75000"/>
                    <a:lumOff val="25000"/>
                  </a:schemeClr>
                </a:solidFill>
              </a:rPr>
              <a:t>Explain</a:t>
            </a:r>
            <a:r>
              <a:rPr lang="es-ES_tradnl" sz="2000" dirty="0">
                <a:solidFill>
                  <a:schemeClr val="tx1">
                    <a:lumMod val="75000"/>
                    <a:lumOff val="25000"/>
                  </a:schemeClr>
                </a:solidFill>
              </a:rPr>
              <a:t> </a:t>
            </a:r>
            <a:r>
              <a:rPr lang="es-ES_tradnl" sz="2000" dirty="0" err="1">
                <a:solidFill>
                  <a:schemeClr val="tx1">
                    <a:lumMod val="75000"/>
                    <a:lumOff val="25000"/>
                  </a:schemeClr>
                </a:solidFill>
              </a:rPr>
              <a:t>intelligence</a:t>
            </a:r>
            <a:r>
              <a:rPr lang="es-ES_tradnl" sz="2000" dirty="0">
                <a:solidFill>
                  <a:schemeClr val="tx1">
                    <a:lumMod val="75000"/>
                    <a:lumOff val="25000"/>
                  </a:schemeClr>
                </a:solidFill>
              </a:rPr>
              <a:t> </a:t>
            </a:r>
            <a:r>
              <a:rPr lang="es-ES_tradnl" sz="2000" dirty="0" err="1">
                <a:solidFill>
                  <a:schemeClr val="tx1">
                    <a:lumMod val="75000"/>
                    <a:lumOff val="25000"/>
                  </a:schemeClr>
                </a:solidFill>
              </a:rPr>
              <a:t>analysis´relevance</a:t>
            </a:r>
            <a:r>
              <a:rPr lang="es-ES_tradnl" sz="2000" dirty="0">
                <a:solidFill>
                  <a:schemeClr val="tx1">
                    <a:lumMod val="75000"/>
                    <a:lumOff val="25000"/>
                  </a:schemeClr>
                </a:solidFill>
              </a:rPr>
              <a:t> in </a:t>
            </a:r>
            <a:r>
              <a:rPr lang="es-ES_tradnl" sz="2000" dirty="0" err="1">
                <a:solidFill>
                  <a:schemeClr val="tx1">
                    <a:lumMod val="75000"/>
                    <a:lumOff val="25000"/>
                  </a:schemeClr>
                </a:solidFill>
              </a:rPr>
              <a:t>wildlife</a:t>
            </a:r>
            <a:r>
              <a:rPr lang="es-ES_tradnl" sz="2000" dirty="0">
                <a:solidFill>
                  <a:schemeClr val="tx1">
                    <a:lumMod val="75000"/>
                    <a:lumOff val="25000"/>
                  </a:schemeClr>
                </a:solidFill>
              </a:rPr>
              <a:t> </a:t>
            </a:r>
            <a:r>
              <a:rPr lang="es-ES_tradnl" sz="2000" dirty="0" err="1">
                <a:solidFill>
                  <a:schemeClr val="tx1">
                    <a:lumMod val="75000"/>
                    <a:lumOff val="25000"/>
                  </a:schemeClr>
                </a:solidFill>
              </a:rPr>
              <a:t>trafficking</a:t>
            </a:r>
            <a:endParaRPr lang="es-ES_tradnl" sz="2000" dirty="0">
              <a:solidFill>
                <a:schemeClr val="tx1">
                  <a:lumMod val="75000"/>
                  <a:lumOff val="25000"/>
                </a:schemeClr>
              </a:solidFill>
            </a:endParaRPr>
          </a:p>
          <a:p>
            <a:pPr marL="603250" indent="-301625">
              <a:buClr>
                <a:srgbClr val="94C449"/>
              </a:buClr>
              <a:buSzPct val="105000"/>
              <a:buAutoNum type="romanLcParenR"/>
            </a:pPr>
            <a:r>
              <a:rPr lang="es-ES_tradnl" sz="2000" dirty="0" err="1">
                <a:solidFill>
                  <a:schemeClr val="tx1">
                    <a:lumMod val="75000"/>
                    <a:lumOff val="25000"/>
                  </a:schemeClr>
                </a:solidFill>
              </a:rPr>
              <a:t>Why</a:t>
            </a:r>
            <a:r>
              <a:rPr lang="es-ES_tradnl" sz="2000" dirty="0">
                <a:solidFill>
                  <a:schemeClr val="tx1">
                    <a:lumMod val="75000"/>
                    <a:lumOff val="25000"/>
                  </a:schemeClr>
                </a:solidFill>
              </a:rPr>
              <a:t> </a:t>
            </a:r>
            <a:r>
              <a:rPr lang="es-ES_tradnl" sz="2000" dirty="0" err="1">
                <a:solidFill>
                  <a:schemeClr val="tx1">
                    <a:lumMod val="75000"/>
                    <a:lumOff val="25000"/>
                  </a:schemeClr>
                </a:solidFill>
              </a:rPr>
              <a:t>is</a:t>
            </a:r>
            <a:r>
              <a:rPr lang="es-ES_tradnl" sz="2000" dirty="0">
                <a:solidFill>
                  <a:schemeClr val="tx1">
                    <a:lumMod val="75000"/>
                    <a:lumOff val="25000"/>
                  </a:schemeClr>
                </a:solidFill>
              </a:rPr>
              <a:t> </a:t>
            </a:r>
            <a:r>
              <a:rPr lang="es-ES_tradnl" sz="2000" dirty="0" err="1">
                <a:solidFill>
                  <a:schemeClr val="tx1">
                    <a:lumMod val="75000"/>
                    <a:lumOff val="25000"/>
                  </a:schemeClr>
                </a:solidFill>
              </a:rPr>
              <a:t>it</a:t>
            </a:r>
            <a:r>
              <a:rPr lang="es-ES_tradnl" sz="2000" dirty="0">
                <a:solidFill>
                  <a:schemeClr val="tx1">
                    <a:lumMod val="75000"/>
                    <a:lumOff val="25000"/>
                  </a:schemeClr>
                </a:solidFill>
              </a:rPr>
              <a:t> </a:t>
            </a:r>
            <a:r>
              <a:rPr lang="es-ES_tradnl" sz="2000" dirty="0" err="1">
                <a:solidFill>
                  <a:schemeClr val="tx1">
                    <a:lumMod val="75000"/>
                    <a:lumOff val="25000"/>
                  </a:schemeClr>
                </a:solidFill>
              </a:rPr>
              <a:t>necessary</a:t>
            </a:r>
            <a:r>
              <a:rPr lang="es-ES_tradnl" sz="2000" dirty="0">
                <a:solidFill>
                  <a:schemeClr val="tx1">
                    <a:lumMod val="75000"/>
                    <a:lumOff val="25000"/>
                  </a:schemeClr>
                </a:solidFill>
              </a:rPr>
              <a:t>?</a:t>
            </a:r>
          </a:p>
          <a:p>
            <a:pPr marL="603250" indent="-301625">
              <a:buClr>
                <a:srgbClr val="94C449"/>
              </a:buClr>
              <a:buSzPct val="105000"/>
              <a:buAutoNum type="romanLcParenR"/>
            </a:pPr>
            <a:r>
              <a:rPr lang="es-ES_tradnl" sz="2000" dirty="0" err="1">
                <a:solidFill>
                  <a:schemeClr val="tx1">
                    <a:lumMod val="75000"/>
                    <a:lumOff val="25000"/>
                  </a:schemeClr>
                </a:solidFill>
              </a:rPr>
              <a:t>Improvements</a:t>
            </a:r>
            <a:r>
              <a:rPr lang="es-ES_tradnl" sz="2000" dirty="0">
                <a:solidFill>
                  <a:schemeClr val="tx1">
                    <a:lumMod val="75000"/>
                    <a:lumOff val="25000"/>
                  </a:schemeClr>
                </a:solidFill>
              </a:rPr>
              <a:t> &amp; </a:t>
            </a:r>
            <a:r>
              <a:rPr lang="es-ES_tradnl" sz="2000" dirty="0" err="1">
                <a:solidFill>
                  <a:schemeClr val="tx1">
                    <a:lumMod val="75000"/>
                    <a:lumOff val="25000"/>
                  </a:schemeClr>
                </a:solidFill>
              </a:rPr>
              <a:t>Challenges</a:t>
            </a:r>
            <a:endParaRPr lang="es-ES_tradnl" sz="2000" dirty="0">
              <a:solidFill>
                <a:schemeClr val="tx1">
                  <a:lumMod val="75000"/>
                  <a:lumOff val="25000"/>
                </a:schemeClr>
              </a:solidFill>
            </a:endParaRPr>
          </a:p>
        </p:txBody>
      </p:sp>
      <p:sp>
        <p:nvSpPr>
          <p:cNvPr id="13" name="CuadroTexto 12"/>
          <p:cNvSpPr txBox="1"/>
          <p:nvPr/>
        </p:nvSpPr>
        <p:spPr>
          <a:xfrm>
            <a:off x="484827" y="4527152"/>
            <a:ext cx="6589739" cy="1631216"/>
          </a:xfrm>
          <a:prstGeom prst="rect">
            <a:avLst/>
          </a:prstGeom>
          <a:noFill/>
        </p:spPr>
        <p:txBody>
          <a:bodyPr wrap="square" rtlCol="0">
            <a:spAutoFit/>
          </a:bodyPr>
          <a:lstStyle/>
          <a:p>
            <a:pPr marL="301625" indent="-301625">
              <a:buClr>
                <a:srgbClr val="94C449"/>
              </a:buClr>
              <a:buSzPct val="105000"/>
            </a:pPr>
            <a:r>
              <a:rPr lang="es-ES_tradnl" sz="2000" dirty="0">
                <a:solidFill>
                  <a:srgbClr val="94C449"/>
                </a:solidFill>
              </a:rPr>
              <a:t>3. </a:t>
            </a:r>
            <a:r>
              <a:rPr lang="es-ES_tradnl" sz="2000" dirty="0" err="1">
                <a:solidFill>
                  <a:schemeClr val="tx1">
                    <a:lumMod val="75000"/>
                    <a:lumOff val="25000"/>
                  </a:schemeClr>
                </a:solidFill>
              </a:rPr>
              <a:t>Demonstrate</a:t>
            </a:r>
            <a:r>
              <a:rPr lang="es-ES_tradnl" sz="2000" dirty="0">
                <a:solidFill>
                  <a:schemeClr val="tx1">
                    <a:lumMod val="75000"/>
                    <a:lumOff val="25000"/>
                  </a:schemeClr>
                </a:solidFill>
              </a:rPr>
              <a:t> </a:t>
            </a:r>
            <a:r>
              <a:rPr lang="es-ES_tradnl" sz="2000" dirty="0" err="1">
                <a:solidFill>
                  <a:schemeClr val="tx1">
                    <a:lumMod val="75000"/>
                    <a:lumOff val="25000"/>
                  </a:schemeClr>
                </a:solidFill>
              </a:rPr>
              <a:t>the</a:t>
            </a:r>
            <a:r>
              <a:rPr lang="es-ES_tradnl" sz="2000" dirty="0">
                <a:solidFill>
                  <a:schemeClr val="tx1">
                    <a:lumMod val="75000"/>
                    <a:lumOff val="25000"/>
                  </a:schemeClr>
                </a:solidFill>
              </a:rPr>
              <a:t> </a:t>
            </a:r>
            <a:r>
              <a:rPr lang="es-ES_tradnl" sz="2000" dirty="0" err="1">
                <a:solidFill>
                  <a:schemeClr val="tx1">
                    <a:lumMod val="75000"/>
                    <a:lumOff val="25000"/>
                  </a:schemeClr>
                </a:solidFill>
              </a:rPr>
              <a:t>relevance</a:t>
            </a:r>
            <a:r>
              <a:rPr lang="es-ES_tradnl" sz="2000" dirty="0">
                <a:solidFill>
                  <a:schemeClr val="tx1">
                    <a:lumMod val="75000"/>
                    <a:lumOff val="25000"/>
                  </a:schemeClr>
                </a:solidFill>
              </a:rPr>
              <a:t> of </a:t>
            </a:r>
            <a:r>
              <a:rPr lang="es-ES_tradnl" sz="2000" dirty="0" err="1">
                <a:solidFill>
                  <a:schemeClr val="tx1">
                    <a:lumMod val="75000"/>
                    <a:lumOff val="25000"/>
                  </a:schemeClr>
                </a:solidFill>
              </a:rPr>
              <a:t>achieving</a:t>
            </a:r>
            <a:r>
              <a:rPr lang="es-ES_tradnl" sz="2000" dirty="0">
                <a:solidFill>
                  <a:schemeClr val="tx1">
                    <a:lumMod val="75000"/>
                    <a:lumOff val="25000"/>
                  </a:schemeClr>
                </a:solidFill>
              </a:rPr>
              <a:t> </a:t>
            </a:r>
            <a:r>
              <a:rPr lang="es-ES_tradnl" sz="2000" dirty="0" err="1">
                <a:solidFill>
                  <a:schemeClr val="tx1">
                    <a:lumMod val="75000"/>
                    <a:lumOff val="25000"/>
                  </a:schemeClr>
                </a:solidFill>
              </a:rPr>
              <a:t>an</a:t>
            </a:r>
            <a:r>
              <a:rPr lang="es-ES_tradnl" sz="2000" dirty="0">
                <a:solidFill>
                  <a:schemeClr val="tx1">
                    <a:lumMod val="75000"/>
                    <a:lumOff val="25000"/>
                  </a:schemeClr>
                </a:solidFill>
              </a:rPr>
              <a:t> </a:t>
            </a:r>
            <a:r>
              <a:rPr lang="es-ES_tradnl" sz="2000" dirty="0" err="1">
                <a:solidFill>
                  <a:schemeClr val="tx1">
                    <a:lumMod val="75000"/>
                    <a:lumOff val="25000"/>
                  </a:schemeClr>
                </a:solidFill>
              </a:rPr>
              <a:t>effective</a:t>
            </a:r>
            <a:r>
              <a:rPr lang="es-ES_tradnl" sz="2000" dirty="0">
                <a:solidFill>
                  <a:schemeClr val="tx1">
                    <a:lumMod val="75000"/>
                    <a:lumOff val="25000"/>
                  </a:schemeClr>
                </a:solidFill>
              </a:rPr>
              <a:t> </a:t>
            </a:r>
            <a:r>
              <a:rPr lang="es-ES_tradnl" sz="2000" dirty="0" err="1">
                <a:solidFill>
                  <a:schemeClr val="tx1">
                    <a:lumMod val="75000"/>
                    <a:lumOff val="25000"/>
                  </a:schemeClr>
                </a:solidFill>
              </a:rPr>
              <a:t>collaboration</a:t>
            </a:r>
            <a:r>
              <a:rPr lang="es-ES_tradnl" sz="2000" dirty="0">
                <a:solidFill>
                  <a:schemeClr val="tx1">
                    <a:lumMod val="75000"/>
                    <a:lumOff val="25000"/>
                  </a:schemeClr>
                </a:solidFill>
              </a:rPr>
              <a:t> </a:t>
            </a:r>
            <a:r>
              <a:rPr lang="es-ES_tradnl" sz="2000" dirty="0" err="1">
                <a:solidFill>
                  <a:schemeClr val="tx1">
                    <a:lumMod val="75000"/>
                    <a:lumOff val="25000"/>
                  </a:schemeClr>
                </a:solidFill>
              </a:rPr>
              <a:t>between</a:t>
            </a:r>
            <a:r>
              <a:rPr lang="es-ES_tradnl" sz="2000" dirty="0">
                <a:solidFill>
                  <a:schemeClr val="tx1">
                    <a:lumMod val="75000"/>
                    <a:lumOff val="25000"/>
                  </a:schemeClr>
                </a:solidFill>
              </a:rPr>
              <a:t> </a:t>
            </a:r>
            <a:r>
              <a:rPr lang="es-ES_tradnl" sz="2000" dirty="0" err="1">
                <a:solidFill>
                  <a:schemeClr val="tx1">
                    <a:lumMod val="75000"/>
                    <a:lumOff val="25000"/>
                  </a:schemeClr>
                </a:solidFill>
              </a:rPr>
              <a:t>law</a:t>
            </a:r>
            <a:r>
              <a:rPr lang="es-ES_tradnl" sz="2000" dirty="0">
                <a:solidFill>
                  <a:schemeClr val="tx1">
                    <a:lumMod val="75000"/>
                    <a:lumOff val="25000"/>
                  </a:schemeClr>
                </a:solidFill>
              </a:rPr>
              <a:t> </a:t>
            </a:r>
            <a:r>
              <a:rPr lang="es-ES_tradnl" sz="2000" dirty="0" err="1">
                <a:solidFill>
                  <a:schemeClr val="tx1">
                    <a:lumMod val="75000"/>
                    <a:lumOff val="25000"/>
                  </a:schemeClr>
                </a:solidFill>
              </a:rPr>
              <a:t>enforcement</a:t>
            </a:r>
            <a:r>
              <a:rPr lang="es-ES_tradnl" sz="2000" dirty="0">
                <a:solidFill>
                  <a:schemeClr val="tx1">
                    <a:lumMod val="75000"/>
                    <a:lumOff val="25000"/>
                  </a:schemeClr>
                </a:solidFill>
              </a:rPr>
              <a:t> and </a:t>
            </a:r>
            <a:r>
              <a:rPr lang="es-ES_tradnl" sz="2000" dirty="0" err="1">
                <a:solidFill>
                  <a:schemeClr val="tx1">
                    <a:lumMod val="75000"/>
                    <a:lumOff val="25000"/>
                  </a:schemeClr>
                </a:solidFill>
              </a:rPr>
              <a:t>NGOs</a:t>
            </a:r>
            <a:r>
              <a:rPr lang="es-ES_tradnl" sz="2000" dirty="0">
                <a:solidFill>
                  <a:schemeClr val="tx1">
                    <a:lumMod val="75000"/>
                    <a:lumOff val="25000"/>
                  </a:schemeClr>
                </a:solidFill>
              </a:rPr>
              <a:t>:</a:t>
            </a:r>
          </a:p>
          <a:p>
            <a:pPr marL="603250" indent="-333375">
              <a:buClr>
                <a:srgbClr val="94C449"/>
              </a:buClr>
              <a:buSzPct val="105000"/>
              <a:buAutoNum type="romanLcParenR"/>
            </a:pPr>
            <a:r>
              <a:rPr lang="es-ES_tradnl" sz="2000" dirty="0">
                <a:solidFill>
                  <a:schemeClr val="tx1">
                    <a:lumMod val="75000"/>
                    <a:lumOff val="25000"/>
                  </a:schemeClr>
                </a:solidFill>
              </a:rPr>
              <a:t>as a </a:t>
            </a:r>
            <a:r>
              <a:rPr lang="es-ES_tradnl" sz="2000" dirty="0" err="1">
                <a:solidFill>
                  <a:schemeClr val="tx1">
                    <a:lumMod val="75000"/>
                    <a:lumOff val="25000"/>
                  </a:schemeClr>
                </a:solidFill>
              </a:rPr>
              <a:t>solution</a:t>
            </a:r>
            <a:r>
              <a:rPr lang="es-ES_tradnl" sz="2000" dirty="0">
                <a:solidFill>
                  <a:schemeClr val="tx1">
                    <a:lumMod val="75000"/>
                    <a:lumOff val="25000"/>
                  </a:schemeClr>
                </a:solidFill>
              </a:rPr>
              <a:t> to reduce </a:t>
            </a:r>
            <a:r>
              <a:rPr lang="es-ES_tradnl" sz="2000" dirty="0" err="1">
                <a:solidFill>
                  <a:schemeClr val="tx1">
                    <a:lumMod val="75000"/>
                    <a:lumOff val="25000"/>
                  </a:schemeClr>
                </a:solidFill>
              </a:rPr>
              <a:t>wildlife</a:t>
            </a:r>
            <a:r>
              <a:rPr lang="es-ES_tradnl" sz="2000" dirty="0">
                <a:solidFill>
                  <a:schemeClr val="tx1">
                    <a:lumMod val="75000"/>
                    <a:lumOff val="25000"/>
                  </a:schemeClr>
                </a:solidFill>
              </a:rPr>
              <a:t> </a:t>
            </a:r>
            <a:r>
              <a:rPr lang="es-ES_tradnl" sz="2000" dirty="0" err="1">
                <a:solidFill>
                  <a:schemeClr val="tx1">
                    <a:lumMod val="75000"/>
                    <a:lumOff val="25000"/>
                  </a:schemeClr>
                </a:solidFill>
              </a:rPr>
              <a:t>trafficking</a:t>
            </a:r>
            <a:endParaRPr lang="es-ES_tradnl" sz="2000" dirty="0">
              <a:solidFill>
                <a:schemeClr val="tx1">
                  <a:lumMod val="75000"/>
                  <a:lumOff val="25000"/>
                </a:schemeClr>
              </a:solidFill>
            </a:endParaRPr>
          </a:p>
          <a:p>
            <a:pPr marL="603250" indent="-333375">
              <a:buClr>
                <a:srgbClr val="94C449"/>
              </a:buClr>
              <a:buSzPct val="105000"/>
              <a:buAutoNum type="romanLcParenR"/>
            </a:pPr>
            <a:r>
              <a:rPr lang="es-ES_tradnl" sz="2000" dirty="0">
                <a:solidFill>
                  <a:schemeClr val="tx1">
                    <a:lumMod val="75000"/>
                    <a:lumOff val="25000"/>
                  </a:schemeClr>
                </a:solidFill>
              </a:rPr>
              <a:t>as a </a:t>
            </a:r>
            <a:r>
              <a:rPr lang="es-ES_tradnl" sz="2000" dirty="0" err="1">
                <a:solidFill>
                  <a:schemeClr val="tx1">
                    <a:lumMod val="75000"/>
                    <a:lumOff val="25000"/>
                  </a:schemeClr>
                </a:solidFill>
              </a:rPr>
              <a:t>way</a:t>
            </a:r>
            <a:r>
              <a:rPr lang="es-ES_tradnl" sz="2000" dirty="0">
                <a:solidFill>
                  <a:schemeClr val="tx1">
                    <a:lumMod val="75000"/>
                    <a:lumOff val="25000"/>
                  </a:schemeClr>
                </a:solidFill>
              </a:rPr>
              <a:t> to </a:t>
            </a:r>
            <a:r>
              <a:rPr lang="es-ES_tradnl" sz="2000" dirty="0" err="1">
                <a:solidFill>
                  <a:schemeClr val="tx1">
                    <a:lumMod val="75000"/>
                    <a:lumOff val="25000"/>
                  </a:schemeClr>
                </a:solidFill>
              </a:rPr>
              <a:t>widen</a:t>
            </a:r>
            <a:r>
              <a:rPr lang="es-ES_tradnl" sz="2000" dirty="0">
                <a:solidFill>
                  <a:schemeClr val="tx1">
                    <a:lumMod val="75000"/>
                    <a:lumOff val="25000"/>
                  </a:schemeClr>
                </a:solidFill>
              </a:rPr>
              <a:t> and </a:t>
            </a:r>
            <a:r>
              <a:rPr lang="es-ES_tradnl" sz="2000" dirty="0" err="1">
                <a:solidFill>
                  <a:schemeClr val="tx1">
                    <a:lumMod val="75000"/>
                    <a:lumOff val="25000"/>
                  </a:schemeClr>
                </a:solidFill>
              </a:rPr>
              <a:t>streghthen</a:t>
            </a:r>
            <a:r>
              <a:rPr lang="es-ES_tradnl" sz="2000" dirty="0">
                <a:solidFill>
                  <a:schemeClr val="tx1">
                    <a:lumMod val="75000"/>
                    <a:lumOff val="25000"/>
                  </a:schemeClr>
                </a:solidFill>
              </a:rPr>
              <a:t> </a:t>
            </a:r>
            <a:r>
              <a:rPr lang="es-ES_tradnl" sz="2000" dirty="0" err="1">
                <a:solidFill>
                  <a:schemeClr val="tx1">
                    <a:lumMod val="75000"/>
                    <a:lumOff val="25000"/>
                  </a:schemeClr>
                </a:solidFill>
              </a:rPr>
              <a:t>the</a:t>
            </a:r>
            <a:r>
              <a:rPr lang="es-ES_tradnl" sz="2000" dirty="0">
                <a:solidFill>
                  <a:schemeClr val="tx1">
                    <a:lumMod val="75000"/>
                    <a:lumOff val="25000"/>
                  </a:schemeClr>
                </a:solidFill>
              </a:rPr>
              <a:t> </a:t>
            </a:r>
            <a:r>
              <a:rPr lang="es-ES_tradnl" sz="2000" dirty="0" err="1">
                <a:solidFill>
                  <a:schemeClr val="tx1">
                    <a:lumMod val="75000"/>
                    <a:lumOff val="25000"/>
                  </a:schemeClr>
                </a:solidFill>
              </a:rPr>
              <a:t>intelligence</a:t>
            </a:r>
            <a:r>
              <a:rPr lang="es-ES_tradnl" sz="2000" dirty="0">
                <a:solidFill>
                  <a:schemeClr val="tx1">
                    <a:lumMod val="75000"/>
                    <a:lumOff val="25000"/>
                  </a:schemeClr>
                </a:solidFill>
              </a:rPr>
              <a:t> </a:t>
            </a:r>
            <a:r>
              <a:rPr lang="es-ES_tradnl" sz="2000" dirty="0" err="1">
                <a:solidFill>
                  <a:schemeClr val="tx1">
                    <a:lumMod val="75000"/>
                    <a:lumOff val="25000"/>
                  </a:schemeClr>
                </a:solidFill>
              </a:rPr>
              <a:t>community</a:t>
            </a:r>
            <a:endParaRPr lang="es-ES_tradnl" sz="2000" dirty="0">
              <a:solidFill>
                <a:schemeClr val="tx1">
                  <a:lumMod val="75000"/>
                  <a:lumOff val="25000"/>
                </a:schemeClr>
              </a:solidFill>
            </a:endParaRPr>
          </a:p>
        </p:txBody>
      </p:sp>
      <p:sp>
        <p:nvSpPr>
          <p:cNvPr id="14" name="CuadroTexto 13"/>
          <p:cNvSpPr txBox="1"/>
          <p:nvPr/>
        </p:nvSpPr>
        <p:spPr>
          <a:xfrm>
            <a:off x="3458854" y="1786812"/>
            <a:ext cx="1802957" cy="400110"/>
          </a:xfrm>
          <a:prstGeom prst="rect">
            <a:avLst/>
          </a:prstGeom>
          <a:noFill/>
        </p:spPr>
        <p:txBody>
          <a:bodyPr wrap="square" rtlCol="0">
            <a:spAutoFit/>
          </a:bodyPr>
          <a:lstStyle/>
          <a:p>
            <a:r>
              <a:rPr lang="es-ES_tradnl" sz="2000" dirty="0">
                <a:solidFill>
                  <a:srgbClr val="94C449"/>
                </a:solidFill>
              </a:rPr>
              <a:t>iv) </a:t>
            </a:r>
            <a:r>
              <a:rPr lang="es-ES_tradnl" sz="2000" dirty="0" err="1">
                <a:solidFill>
                  <a:schemeClr val="tx1">
                    <a:lumMod val="75000"/>
                    <a:lumOff val="25000"/>
                  </a:schemeClr>
                </a:solidFill>
              </a:rPr>
              <a:t>Relevance</a:t>
            </a:r>
            <a:endParaRPr lang="es-ES_tradnl" sz="2000" dirty="0">
              <a:solidFill>
                <a:schemeClr val="tx1">
                  <a:lumMod val="75000"/>
                  <a:lumOff val="25000"/>
                </a:schemeClr>
              </a:solidFill>
            </a:endParaRPr>
          </a:p>
        </p:txBody>
      </p:sp>
      <p:sp>
        <p:nvSpPr>
          <p:cNvPr id="3" name="CuadroTexto 2"/>
          <p:cNvSpPr txBox="1"/>
          <p:nvPr/>
        </p:nvSpPr>
        <p:spPr>
          <a:xfrm>
            <a:off x="675551" y="6086326"/>
            <a:ext cx="8215223" cy="677108"/>
          </a:xfrm>
          <a:prstGeom prst="rect">
            <a:avLst/>
          </a:prstGeom>
          <a:noFill/>
        </p:spPr>
        <p:txBody>
          <a:bodyPr wrap="square" rtlCol="0">
            <a:spAutoFit/>
          </a:bodyPr>
          <a:lstStyle/>
          <a:p>
            <a:r>
              <a:rPr lang="es-ES_tradnl" sz="2000" dirty="0">
                <a:solidFill>
                  <a:srgbClr val="92D050"/>
                </a:solidFill>
              </a:rPr>
              <a:t>iii) </a:t>
            </a:r>
            <a:r>
              <a:rPr lang="es-ES_tradnl" sz="2000" dirty="0">
                <a:solidFill>
                  <a:schemeClr val="tx1">
                    <a:lumMod val="75000"/>
                    <a:lumOff val="25000"/>
                  </a:schemeClr>
                </a:solidFill>
              </a:rPr>
              <a:t>as a </a:t>
            </a:r>
            <a:r>
              <a:rPr lang="es-ES_tradnl" sz="2000" dirty="0" err="1">
                <a:solidFill>
                  <a:schemeClr val="tx1">
                    <a:lumMod val="75000"/>
                    <a:lumOff val="25000"/>
                  </a:schemeClr>
                </a:solidFill>
              </a:rPr>
              <a:t>way</a:t>
            </a:r>
            <a:r>
              <a:rPr lang="es-ES_tradnl" sz="2000" dirty="0">
                <a:solidFill>
                  <a:schemeClr val="tx1">
                    <a:lumMod val="75000"/>
                    <a:lumOff val="25000"/>
                  </a:schemeClr>
                </a:solidFill>
              </a:rPr>
              <a:t> to </a:t>
            </a:r>
            <a:r>
              <a:rPr lang="es-ES_tradnl" sz="2000" dirty="0" err="1">
                <a:solidFill>
                  <a:schemeClr val="tx1">
                    <a:lumMod val="75000"/>
                    <a:lumOff val="25000"/>
                  </a:schemeClr>
                </a:solidFill>
              </a:rPr>
              <a:t>go</a:t>
            </a:r>
            <a:r>
              <a:rPr lang="es-ES_tradnl" sz="2000" dirty="0">
                <a:solidFill>
                  <a:schemeClr val="tx1">
                    <a:lumMod val="75000"/>
                    <a:lumOff val="25000"/>
                  </a:schemeClr>
                </a:solidFill>
              </a:rPr>
              <a:t> </a:t>
            </a:r>
            <a:r>
              <a:rPr lang="es-ES_tradnl" sz="2000" dirty="0" err="1">
                <a:solidFill>
                  <a:schemeClr val="tx1">
                    <a:lumMod val="75000"/>
                    <a:lumOff val="25000"/>
                  </a:schemeClr>
                </a:solidFill>
              </a:rPr>
              <a:t>further</a:t>
            </a:r>
            <a:r>
              <a:rPr lang="es-ES_tradnl" sz="2000" dirty="0">
                <a:solidFill>
                  <a:schemeClr val="tx1">
                    <a:lumMod val="75000"/>
                    <a:lumOff val="25000"/>
                  </a:schemeClr>
                </a:solidFill>
              </a:rPr>
              <a:t> </a:t>
            </a:r>
            <a:r>
              <a:rPr lang="es-ES_tradnl" sz="2000" dirty="0" err="1">
                <a:solidFill>
                  <a:schemeClr val="tx1">
                    <a:lumMod val="75000"/>
                    <a:lumOff val="25000"/>
                  </a:schemeClr>
                </a:solidFill>
              </a:rPr>
              <a:t>but</a:t>
            </a:r>
            <a:r>
              <a:rPr lang="es-ES_tradnl" sz="2000" dirty="0">
                <a:solidFill>
                  <a:schemeClr val="tx1">
                    <a:lumMod val="75000"/>
                    <a:lumOff val="25000"/>
                  </a:schemeClr>
                </a:solidFill>
              </a:rPr>
              <a:t> </a:t>
            </a:r>
            <a:r>
              <a:rPr lang="es-ES_tradnl" sz="2000" dirty="0" err="1">
                <a:solidFill>
                  <a:schemeClr val="tx1">
                    <a:lumMod val="75000"/>
                    <a:lumOff val="25000"/>
                  </a:schemeClr>
                </a:solidFill>
              </a:rPr>
              <a:t>with</a:t>
            </a:r>
            <a:r>
              <a:rPr lang="es-ES_tradnl" sz="2000" dirty="0">
                <a:solidFill>
                  <a:schemeClr val="tx1">
                    <a:lumMod val="75000"/>
                    <a:lumOff val="25000"/>
                  </a:schemeClr>
                </a:solidFill>
              </a:rPr>
              <a:t> </a:t>
            </a:r>
            <a:r>
              <a:rPr lang="es-ES_tradnl" sz="2000" dirty="0" err="1">
                <a:solidFill>
                  <a:schemeClr val="tx1">
                    <a:lumMod val="75000"/>
                    <a:lumOff val="25000"/>
                  </a:schemeClr>
                </a:solidFill>
              </a:rPr>
              <a:t>many</a:t>
            </a:r>
            <a:r>
              <a:rPr lang="es-ES_tradnl" sz="2000" dirty="0">
                <a:solidFill>
                  <a:schemeClr val="tx1">
                    <a:lumMod val="75000"/>
                    <a:lumOff val="25000"/>
                  </a:schemeClr>
                </a:solidFill>
              </a:rPr>
              <a:t> </a:t>
            </a:r>
            <a:r>
              <a:rPr lang="es-ES_tradnl" sz="2000" dirty="0" err="1">
                <a:solidFill>
                  <a:schemeClr val="tx1">
                    <a:lumMod val="75000"/>
                    <a:lumOff val="25000"/>
                  </a:schemeClr>
                </a:solidFill>
              </a:rPr>
              <a:t>challenges</a:t>
            </a:r>
            <a:r>
              <a:rPr lang="es-ES_tradnl" sz="2000" dirty="0">
                <a:solidFill>
                  <a:schemeClr val="tx1">
                    <a:lumMod val="75000"/>
                    <a:lumOff val="25000"/>
                  </a:schemeClr>
                </a:solidFill>
              </a:rPr>
              <a:t> </a:t>
            </a:r>
            <a:r>
              <a:rPr lang="es-ES_tradnl" sz="2000" dirty="0" err="1">
                <a:solidFill>
                  <a:schemeClr val="tx1">
                    <a:lumMod val="75000"/>
                    <a:lumOff val="25000"/>
                  </a:schemeClr>
                </a:solidFill>
              </a:rPr>
              <a:t>ahead</a:t>
            </a:r>
            <a:endParaRPr lang="es-ES_tradnl" sz="2000" dirty="0">
              <a:solidFill>
                <a:schemeClr val="tx1">
                  <a:lumMod val="75000"/>
                  <a:lumOff val="25000"/>
                </a:schemeClr>
              </a:solidFill>
            </a:endParaRPr>
          </a:p>
          <a:p>
            <a:endParaRPr lang="es-ES_tradnl" dirty="0"/>
          </a:p>
        </p:txBody>
      </p:sp>
      <p:pic>
        <p:nvPicPr>
          <p:cNvPr id="9" name="Picture 8">
            <a:extLst>
              <a:ext uri="{FF2B5EF4-FFF2-40B4-BE49-F238E27FC236}">
                <a16:creationId xmlns:a16="http://schemas.microsoft.com/office/drawing/2014/main" id="{343BD6E2-A1BE-4FCD-8601-4BA5C01032FB}"/>
              </a:ext>
            </a:extLst>
          </p:cNvPr>
          <p:cNvPicPr>
            <a:picLocks noChangeAspect="1"/>
          </p:cNvPicPr>
          <p:nvPr/>
        </p:nvPicPr>
        <p:blipFill>
          <a:blip r:embed="rId8"/>
          <a:stretch>
            <a:fillRect/>
          </a:stretch>
        </p:blipFill>
        <p:spPr>
          <a:xfrm>
            <a:off x="0" y="6248400"/>
            <a:ext cx="609600" cy="609600"/>
          </a:xfrm>
          <a:prstGeom prst="rect">
            <a:avLst/>
          </a:prstGeom>
        </p:spPr>
      </p:pic>
      <p:sp>
        <p:nvSpPr>
          <p:cNvPr id="15" name="TextBox 14">
            <a:extLst>
              <a:ext uri="{FF2B5EF4-FFF2-40B4-BE49-F238E27FC236}">
                <a16:creationId xmlns:a16="http://schemas.microsoft.com/office/drawing/2014/main" id="{C59CC6DC-B689-4677-BAB2-6A87E715C61C}"/>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9"/>
              </a:rPr>
              <a:t>www.2createffects.co.uk</a:t>
            </a:r>
            <a:r>
              <a:rPr lang="en-GB" sz="1100" dirty="0"/>
              <a:t> </a:t>
            </a:r>
          </a:p>
        </p:txBody>
      </p:sp>
    </p:spTree>
    <p:extLst>
      <p:ext uri="{BB962C8B-B14F-4D97-AF65-F5344CB8AC3E}">
        <p14:creationId xmlns:p14="http://schemas.microsoft.com/office/powerpoint/2010/main" val="1365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a:spLocks noGrp="1"/>
          </p:cNvSpPr>
          <p:nvPr>
            <p:ph type="title"/>
          </p:nvPr>
        </p:nvSpPr>
        <p:spPr>
          <a:xfrm>
            <a:off x="507219" y="250159"/>
            <a:ext cx="8596668" cy="721895"/>
          </a:xfrm>
        </p:spPr>
        <p:txBody>
          <a:bodyPr vert="horz" lIns="91440" tIns="45720" rIns="91440" bIns="45720" rtlCol="0" anchor="t">
            <a:normAutofit/>
          </a:bodyPr>
          <a:lstStyle/>
          <a:p>
            <a:r>
              <a:rPr lang="es-ES_tradnl" sz="4000" b="1" dirty="0">
                <a:solidFill>
                  <a:schemeClr val="tx1">
                    <a:lumMod val="75000"/>
                    <a:lumOff val="25000"/>
                  </a:schemeClr>
                </a:solidFill>
              </a:rPr>
              <a:t>4. METHODOLOGY</a:t>
            </a:r>
          </a:p>
        </p:txBody>
      </p:sp>
      <p:sp>
        <p:nvSpPr>
          <p:cNvPr id="6" name="CuadroTexto 5"/>
          <p:cNvSpPr txBox="1"/>
          <p:nvPr/>
        </p:nvSpPr>
        <p:spPr>
          <a:xfrm>
            <a:off x="5996431" y="692877"/>
            <a:ext cx="4215091" cy="461665"/>
          </a:xfrm>
          <a:prstGeom prst="rect">
            <a:avLst/>
          </a:prstGeom>
          <a:noFill/>
        </p:spPr>
        <p:txBody>
          <a:bodyPr wrap="square" rtlCol="0">
            <a:spAutoFit/>
          </a:bodyPr>
          <a:lstStyle/>
          <a:p>
            <a:r>
              <a:rPr lang="es-ES_tradnl" sz="2400" b="1">
                <a:solidFill>
                  <a:schemeClr val="accent2">
                    <a:lumMod val="50000"/>
                  </a:schemeClr>
                </a:solidFill>
              </a:rPr>
              <a:t>SOURCES: OSINT </a:t>
            </a:r>
            <a:r>
              <a:rPr lang="es-ES_tradnl" sz="2400" b="1" dirty="0">
                <a:solidFill>
                  <a:schemeClr val="accent2">
                    <a:lumMod val="50000"/>
                  </a:schemeClr>
                </a:solidFill>
              </a:rPr>
              <a:t>+ HUMINT</a:t>
            </a:r>
          </a:p>
        </p:txBody>
      </p:sp>
      <p:grpSp>
        <p:nvGrpSpPr>
          <p:cNvPr id="12" name="Agrupar 11"/>
          <p:cNvGrpSpPr/>
          <p:nvPr/>
        </p:nvGrpSpPr>
        <p:grpSpPr>
          <a:xfrm>
            <a:off x="5999742" y="1327887"/>
            <a:ext cx="1106911" cy="821755"/>
            <a:chOff x="7331242" y="1347536"/>
            <a:chExt cx="1459832" cy="1267327"/>
          </a:xfrm>
        </p:grpSpPr>
        <p:sp>
          <p:nvSpPr>
            <p:cNvPr id="5" name="Hexágono 4"/>
            <p:cNvSpPr/>
            <p:nvPr/>
          </p:nvSpPr>
          <p:spPr>
            <a:xfrm>
              <a:off x="7331242" y="1347536"/>
              <a:ext cx="1459832" cy="1267327"/>
            </a:xfrm>
            <a:prstGeom prst="hexagon">
              <a:avLst/>
            </a:prstGeom>
            <a:solidFill>
              <a:srgbClr val="94C449"/>
            </a:solidFill>
            <a:ln w="28575">
              <a:solidFill>
                <a:schemeClr val="accent2">
                  <a:lumMod val="75000"/>
                </a:schemeClr>
              </a:solidFill>
            </a:ln>
            <a:effectLst>
              <a:glow rad="635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Effect>
                        <a14:colorTemperature colorTemp="3723"/>
                      </a14:imgEffect>
                      <a14:imgEffect>
                        <a14:saturation sat="0"/>
                      </a14:imgEffect>
                      <a14:imgEffect>
                        <a14:brightnessContrast contrast="56000"/>
                      </a14:imgEffect>
                    </a14:imgLayer>
                  </a14:imgProps>
                </a:ext>
              </a:extLst>
            </a:blip>
            <a:stretch>
              <a:fillRect/>
            </a:stretch>
          </p:blipFill>
          <p:spPr>
            <a:xfrm>
              <a:off x="7515726" y="1435767"/>
              <a:ext cx="1090863" cy="1090863"/>
            </a:xfrm>
            <a:prstGeom prst="rect">
              <a:avLst/>
            </a:prstGeom>
          </p:spPr>
        </p:pic>
      </p:grpSp>
      <p:grpSp>
        <p:nvGrpSpPr>
          <p:cNvPr id="16" name="Agrupar 15"/>
          <p:cNvGrpSpPr/>
          <p:nvPr/>
        </p:nvGrpSpPr>
        <p:grpSpPr>
          <a:xfrm>
            <a:off x="5996432" y="3268137"/>
            <a:ext cx="1110221" cy="856632"/>
            <a:chOff x="4820649" y="2318080"/>
            <a:chExt cx="1459832" cy="1267327"/>
          </a:xfrm>
        </p:grpSpPr>
        <p:sp>
          <p:nvSpPr>
            <p:cNvPr id="11" name="Hexágono 10"/>
            <p:cNvSpPr/>
            <p:nvPr/>
          </p:nvSpPr>
          <p:spPr>
            <a:xfrm>
              <a:off x="4820649" y="2318080"/>
              <a:ext cx="1459832" cy="1267327"/>
            </a:xfrm>
            <a:prstGeom prst="hexagon">
              <a:avLst/>
            </a:prstGeom>
            <a:solidFill>
              <a:srgbClr val="94C449"/>
            </a:solidFill>
            <a:ln w="28575">
              <a:solidFill>
                <a:schemeClr val="accent2">
                  <a:lumMod val="75000"/>
                </a:schemeClr>
              </a:solidFill>
            </a:ln>
            <a:effectLst>
              <a:glow rad="635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Imagen 12"/>
            <p:cNvPicPr>
              <a:picLocks noChangeAspect="1"/>
            </p:cNvPicPr>
            <p:nvPr/>
          </p:nvPicPr>
          <p:blipFill>
            <a:blip r:embed="rId5"/>
            <a:stretch>
              <a:fillRect/>
            </a:stretch>
          </p:blipFill>
          <p:spPr>
            <a:xfrm>
              <a:off x="5056850" y="2479425"/>
              <a:ext cx="987423" cy="944635"/>
            </a:xfrm>
            <a:prstGeom prst="rect">
              <a:avLst/>
            </a:prstGeom>
          </p:spPr>
        </p:pic>
      </p:grpSp>
      <p:sp>
        <p:nvSpPr>
          <p:cNvPr id="14" name="CuadroTexto 13"/>
          <p:cNvSpPr txBox="1"/>
          <p:nvPr/>
        </p:nvSpPr>
        <p:spPr>
          <a:xfrm>
            <a:off x="7136249" y="3502427"/>
            <a:ext cx="5537013" cy="553998"/>
          </a:xfrm>
          <a:prstGeom prst="rect">
            <a:avLst/>
          </a:prstGeom>
          <a:noFill/>
        </p:spPr>
        <p:txBody>
          <a:bodyPr wrap="square" rtlCol="0">
            <a:spAutoFit/>
          </a:bodyPr>
          <a:lstStyle/>
          <a:p>
            <a:r>
              <a:rPr lang="es-ES_tradnl" sz="1500" dirty="0">
                <a:solidFill>
                  <a:schemeClr val="tx1">
                    <a:lumMod val="75000"/>
                    <a:lumOff val="25000"/>
                  </a:schemeClr>
                </a:solidFill>
              </a:rPr>
              <a:t>Mercedes Núñez  </a:t>
            </a:r>
            <a:r>
              <a:rPr lang="mr-IN" sz="1500" dirty="0">
                <a:solidFill>
                  <a:schemeClr val="tx1">
                    <a:lumMod val="75000"/>
                    <a:lumOff val="25000"/>
                  </a:schemeClr>
                </a:solidFill>
              </a:rPr>
              <a:t>–</a:t>
            </a:r>
            <a:r>
              <a:rPr lang="es-ES_tradnl" sz="1500" dirty="0">
                <a:solidFill>
                  <a:schemeClr val="tx1">
                    <a:lumMod val="75000"/>
                    <a:lumOff val="25000"/>
                  </a:schemeClr>
                </a:solidFill>
              </a:rPr>
              <a:t> </a:t>
            </a:r>
            <a:r>
              <a:rPr lang="es-ES_tradnl" sz="1500" dirty="0" err="1">
                <a:solidFill>
                  <a:schemeClr val="tx1">
                    <a:lumMod val="75000"/>
                    <a:lumOff val="25000"/>
                  </a:schemeClr>
                </a:solidFill>
              </a:rPr>
              <a:t>Foreign</a:t>
            </a:r>
            <a:r>
              <a:rPr lang="es-ES_tradnl" sz="1500" dirty="0">
                <a:solidFill>
                  <a:schemeClr val="tx1">
                    <a:lumMod val="75000"/>
                    <a:lumOff val="25000"/>
                  </a:schemeClr>
                </a:solidFill>
              </a:rPr>
              <a:t> </a:t>
            </a:r>
            <a:r>
              <a:rPr lang="es-ES_tradnl" sz="1500" dirty="0" err="1">
                <a:solidFill>
                  <a:schemeClr val="tx1">
                    <a:lumMod val="75000"/>
                    <a:lumOff val="25000"/>
                  </a:schemeClr>
                </a:solidFill>
              </a:rPr>
              <a:t>Trade</a:t>
            </a:r>
            <a:r>
              <a:rPr lang="es-ES_tradnl" sz="1500" dirty="0">
                <a:solidFill>
                  <a:schemeClr val="tx1">
                    <a:lumMod val="75000"/>
                    <a:lumOff val="25000"/>
                  </a:schemeClr>
                </a:solidFill>
              </a:rPr>
              <a:t> </a:t>
            </a:r>
            <a:r>
              <a:rPr lang="es-ES_tradnl" sz="1500" dirty="0" err="1">
                <a:solidFill>
                  <a:schemeClr val="tx1">
                    <a:lumMod val="75000"/>
                    <a:lumOff val="25000"/>
                  </a:schemeClr>
                </a:solidFill>
              </a:rPr>
              <a:t>National</a:t>
            </a:r>
            <a:r>
              <a:rPr lang="es-ES_tradnl" sz="1500" dirty="0">
                <a:solidFill>
                  <a:schemeClr val="tx1">
                    <a:lumMod val="75000"/>
                    <a:lumOff val="25000"/>
                  </a:schemeClr>
                </a:solidFill>
              </a:rPr>
              <a:t> </a:t>
            </a:r>
            <a:r>
              <a:rPr lang="es-ES_tradnl" sz="1500" dirty="0" err="1">
                <a:solidFill>
                  <a:schemeClr val="tx1">
                    <a:lumMod val="75000"/>
                    <a:lumOff val="25000"/>
                  </a:schemeClr>
                </a:solidFill>
              </a:rPr>
              <a:t>Coordinator</a:t>
            </a:r>
            <a:r>
              <a:rPr lang="es-ES_tradnl" sz="1500" dirty="0">
                <a:solidFill>
                  <a:schemeClr val="tx1">
                    <a:lumMod val="75000"/>
                    <a:lumOff val="25000"/>
                  </a:schemeClr>
                </a:solidFill>
              </a:rPr>
              <a:t> </a:t>
            </a:r>
          </a:p>
          <a:p>
            <a:r>
              <a:rPr lang="es-ES_tradnl" sz="1500" dirty="0">
                <a:solidFill>
                  <a:schemeClr val="tx1">
                    <a:lumMod val="75000"/>
                    <a:lumOff val="25000"/>
                  </a:schemeClr>
                </a:solidFill>
              </a:rPr>
              <a:t>Antonio Galilea </a:t>
            </a:r>
            <a:r>
              <a:rPr lang="mr-IN" sz="1500" dirty="0">
                <a:solidFill>
                  <a:schemeClr val="tx1">
                    <a:lumMod val="75000"/>
                    <a:lumOff val="25000"/>
                  </a:schemeClr>
                </a:solidFill>
              </a:rPr>
              <a:t>–</a:t>
            </a:r>
            <a:r>
              <a:rPr lang="es-ES_tradnl" sz="1500" dirty="0">
                <a:solidFill>
                  <a:schemeClr val="tx1">
                    <a:lumMod val="75000"/>
                    <a:lumOff val="25000"/>
                  </a:schemeClr>
                </a:solidFill>
              </a:rPr>
              <a:t> </a:t>
            </a:r>
            <a:r>
              <a:rPr lang="es-ES_tradnl" sz="1500" dirty="0" err="1">
                <a:solidFill>
                  <a:schemeClr val="tx1">
                    <a:lumMod val="75000"/>
                    <a:lumOff val="25000"/>
                  </a:schemeClr>
                </a:solidFill>
              </a:rPr>
              <a:t>Spain</a:t>
            </a:r>
            <a:r>
              <a:rPr lang="es-ES_tradnl" sz="1500" dirty="0">
                <a:solidFill>
                  <a:schemeClr val="tx1">
                    <a:lumMod val="75000"/>
                    <a:lumOff val="25000"/>
                  </a:schemeClr>
                </a:solidFill>
              </a:rPr>
              <a:t> CITES Management </a:t>
            </a:r>
            <a:r>
              <a:rPr lang="es-ES_tradnl" sz="1500" dirty="0" err="1">
                <a:solidFill>
                  <a:schemeClr val="tx1">
                    <a:lumMod val="75000"/>
                    <a:lumOff val="25000"/>
                  </a:schemeClr>
                </a:solidFill>
              </a:rPr>
              <a:t>Authority</a:t>
            </a:r>
            <a:endParaRPr lang="es-ES_tradnl" sz="1500" dirty="0">
              <a:solidFill>
                <a:schemeClr val="tx1">
                  <a:lumMod val="75000"/>
                  <a:lumOff val="25000"/>
                </a:schemeClr>
              </a:solidFill>
            </a:endParaRPr>
          </a:p>
        </p:txBody>
      </p:sp>
      <p:sp>
        <p:nvSpPr>
          <p:cNvPr id="17" name="CuadroTexto 16"/>
          <p:cNvSpPr txBox="1"/>
          <p:nvPr/>
        </p:nvSpPr>
        <p:spPr>
          <a:xfrm>
            <a:off x="6823519" y="3176325"/>
            <a:ext cx="5047639" cy="353943"/>
          </a:xfrm>
          <a:prstGeom prst="rect">
            <a:avLst/>
          </a:prstGeom>
          <a:noFill/>
        </p:spPr>
        <p:txBody>
          <a:bodyPr wrap="square" rtlCol="0">
            <a:spAutoFit/>
          </a:bodyPr>
          <a:lstStyle>
            <a:defPPr>
              <a:defRPr lang="en-US"/>
            </a:defPPr>
            <a:lvl1pPr algn="ctr">
              <a:defRPr sz="1850" b="1">
                <a:solidFill>
                  <a:schemeClr val="accent2">
                    <a:lumMod val="75000"/>
                  </a:schemeClr>
                </a:solidFill>
              </a:defRPr>
            </a:lvl1pPr>
          </a:lstStyle>
          <a:p>
            <a:r>
              <a:rPr lang="es-ES_tradnl" sz="1700" dirty="0"/>
              <a:t>SPAIN´S SECRETARY OF STATE OF TRADE</a:t>
            </a:r>
          </a:p>
        </p:txBody>
      </p:sp>
      <p:grpSp>
        <p:nvGrpSpPr>
          <p:cNvPr id="35" name="Agrupar 34"/>
          <p:cNvGrpSpPr/>
          <p:nvPr/>
        </p:nvGrpSpPr>
        <p:grpSpPr>
          <a:xfrm>
            <a:off x="5996429" y="5470139"/>
            <a:ext cx="1110221" cy="865913"/>
            <a:chOff x="9103888" y="1767162"/>
            <a:chExt cx="1459832" cy="1267327"/>
          </a:xfrm>
        </p:grpSpPr>
        <p:sp>
          <p:nvSpPr>
            <p:cNvPr id="19" name="Hexágono 18"/>
            <p:cNvSpPr/>
            <p:nvPr/>
          </p:nvSpPr>
          <p:spPr>
            <a:xfrm>
              <a:off x="9103888" y="1767162"/>
              <a:ext cx="1459832" cy="1267327"/>
            </a:xfrm>
            <a:prstGeom prst="hexagon">
              <a:avLst/>
            </a:prstGeom>
            <a:solidFill>
              <a:srgbClr val="94C449"/>
            </a:solidFill>
            <a:ln w="28575">
              <a:solidFill>
                <a:schemeClr val="accent2">
                  <a:lumMod val="75000"/>
                </a:schemeClr>
              </a:solidFill>
            </a:ln>
            <a:effectLst>
              <a:glow rad="635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2" name="Imagen 21"/>
            <p:cNvPicPr>
              <a:picLocks noChangeAspect="1"/>
            </p:cNvPicPr>
            <p:nvPr/>
          </p:nvPicPr>
          <p:blipFill>
            <a:blip r:embed="rId6"/>
            <a:stretch>
              <a:fillRect/>
            </a:stretch>
          </p:blipFill>
          <p:spPr>
            <a:xfrm>
              <a:off x="9293990" y="1861011"/>
              <a:ext cx="1079627" cy="1079627"/>
            </a:xfrm>
            <a:prstGeom prst="rect">
              <a:avLst/>
            </a:prstGeom>
          </p:spPr>
        </p:pic>
      </p:grpSp>
      <p:sp>
        <p:nvSpPr>
          <p:cNvPr id="23" name="CuadroTexto 22"/>
          <p:cNvSpPr txBox="1"/>
          <p:nvPr/>
        </p:nvSpPr>
        <p:spPr>
          <a:xfrm>
            <a:off x="6983357" y="5510332"/>
            <a:ext cx="316484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dirty="0"/>
              <a:t>FONDATION FRANZ WEBER</a:t>
            </a:r>
          </a:p>
        </p:txBody>
      </p:sp>
      <p:sp>
        <p:nvSpPr>
          <p:cNvPr id="24" name="CuadroTexto 23"/>
          <p:cNvSpPr txBox="1"/>
          <p:nvPr/>
        </p:nvSpPr>
        <p:spPr>
          <a:xfrm>
            <a:off x="7136250" y="5804732"/>
            <a:ext cx="2741535" cy="323165"/>
          </a:xfrm>
          <a:prstGeom prst="rect">
            <a:avLst/>
          </a:prstGeom>
          <a:noFill/>
        </p:spPr>
        <p:txBody>
          <a:bodyPr wrap="square" rtlCol="0">
            <a:spAutoFit/>
          </a:bodyPr>
          <a:lstStyle>
            <a:defPPr>
              <a:defRPr lang="en-US"/>
            </a:defPPr>
            <a:lvl1pPr>
              <a:defRPr sz="1500">
                <a:solidFill>
                  <a:schemeClr val="tx1">
                    <a:lumMod val="75000"/>
                    <a:lumOff val="25000"/>
                  </a:schemeClr>
                </a:solidFill>
              </a:defRPr>
            </a:lvl1pPr>
          </a:lstStyle>
          <a:p>
            <a:r>
              <a:rPr lang="es-ES_tradnl" dirty="0"/>
              <a:t>Anna </a:t>
            </a:r>
            <a:r>
              <a:rPr lang="es-ES_tradnl" dirty="0" err="1"/>
              <a:t>Mulà</a:t>
            </a:r>
            <a:r>
              <a:rPr lang="es-ES_tradnl" dirty="0"/>
              <a:t> </a:t>
            </a:r>
            <a:r>
              <a:rPr lang="mr-IN" dirty="0"/>
              <a:t>–</a:t>
            </a:r>
            <a:r>
              <a:rPr lang="es-ES_tradnl" dirty="0"/>
              <a:t> NGO </a:t>
            </a:r>
            <a:r>
              <a:rPr lang="es-ES_tradnl" dirty="0" err="1"/>
              <a:t>lawyer</a:t>
            </a:r>
            <a:endParaRPr lang="es-ES_tradnl" dirty="0"/>
          </a:p>
        </p:txBody>
      </p:sp>
      <p:grpSp>
        <p:nvGrpSpPr>
          <p:cNvPr id="29" name="Agrupar 28"/>
          <p:cNvGrpSpPr/>
          <p:nvPr/>
        </p:nvGrpSpPr>
        <p:grpSpPr>
          <a:xfrm>
            <a:off x="5996432" y="2308267"/>
            <a:ext cx="1110221" cy="801245"/>
            <a:chOff x="5804188" y="3951656"/>
            <a:chExt cx="1459832" cy="1267327"/>
          </a:xfrm>
        </p:grpSpPr>
        <p:sp>
          <p:nvSpPr>
            <p:cNvPr id="26" name="Hexágono 25"/>
            <p:cNvSpPr/>
            <p:nvPr/>
          </p:nvSpPr>
          <p:spPr>
            <a:xfrm>
              <a:off x="5804188" y="3951656"/>
              <a:ext cx="1459832" cy="1267327"/>
            </a:xfrm>
            <a:prstGeom prst="hexagon">
              <a:avLst/>
            </a:prstGeom>
            <a:solidFill>
              <a:srgbClr val="94C449"/>
            </a:solidFill>
            <a:ln w="28575">
              <a:solidFill>
                <a:schemeClr val="accent2">
                  <a:lumMod val="75000"/>
                </a:schemeClr>
              </a:solidFill>
            </a:ln>
            <a:effectLst>
              <a:glow rad="635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8" name="Imagen 27"/>
            <p:cNvPicPr>
              <a:picLocks noChangeAspect="1"/>
            </p:cNvPicPr>
            <p:nvPr/>
          </p:nvPicPr>
          <p:blipFill>
            <a:blip r:embed="rId7"/>
            <a:stretch>
              <a:fillRect/>
            </a:stretch>
          </p:blipFill>
          <p:spPr>
            <a:xfrm>
              <a:off x="5966310" y="4017525"/>
              <a:ext cx="1135587" cy="1135587"/>
            </a:xfrm>
            <a:prstGeom prst="rect">
              <a:avLst/>
            </a:prstGeom>
          </p:spPr>
        </p:pic>
      </p:grpSp>
      <p:sp>
        <p:nvSpPr>
          <p:cNvPr id="30" name="CuadroTexto 29"/>
          <p:cNvSpPr txBox="1"/>
          <p:nvPr/>
        </p:nvSpPr>
        <p:spPr>
          <a:xfrm>
            <a:off x="6454321" y="2349912"/>
            <a:ext cx="210151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dirty="0"/>
              <a:t>CITES</a:t>
            </a:r>
          </a:p>
        </p:txBody>
      </p:sp>
      <p:sp>
        <p:nvSpPr>
          <p:cNvPr id="31" name="CuadroTexto 30"/>
          <p:cNvSpPr txBox="1"/>
          <p:nvPr/>
        </p:nvSpPr>
        <p:spPr>
          <a:xfrm>
            <a:off x="7123300" y="2614898"/>
            <a:ext cx="4962051" cy="323165"/>
          </a:xfrm>
          <a:prstGeom prst="rect">
            <a:avLst/>
          </a:prstGeom>
          <a:noFill/>
        </p:spPr>
        <p:txBody>
          <a:bodyPr wrap="square" rtlCol="0">
            <a:spAutoFit/>
          </a:bodyPr>
          <a:lstStyle>
            <a:defPPr>
              <a:defRPr lang="en-US"/>
            </a:defPPr>
            <a:lvl1pPr>
              <a:defRPr sz="1500">
                <a:solidFill>
                  <a:schemeClr val="tx1">
                    <a:lumMod val="75000"/>
                    <a:lumOff val="25000"/>
                  </a:schemeClr>
                </a:solidFill>
              </a:defRPr>
            </a:lvl1pPr>
          </a:lstStyle>
          <a:p>
            <a:r>
              <a:rPr lang="es-ES_tradnl" dirty="0"/>
              <a:t>Edward van </a:t>
            </a:r>
            <a:r>
              <a:rPr lang="es-ES_tradnl" dirty="0" err="1"/>
              <a:t>Asch</a:t>
            </a:r>
            <a:r>
              <a:rPr lang="es-ES_tradnl" dirty="0"/>
              <a:t> </a:t>
            </a:r>
            <a:r>
              <a:rPr lang="mr-IN" dirty="0"/>
              <a:t>–</a:t>
            </a:r>
            <a:r>
              <a:rPr lang="es-ES_tradnl" dirty="0"/>
              <a:t> ICCWC </a:t>
            </a:r>
            <a:r>
              <a:rPr lang="es-ES_tradnl" dirty="0" err="1"/>
              <a:t>Support</a:t>
            </a:r>
            <a:r>
              <a:rPr lang="es-ES_tradnl" dirty="0"/>
              <a:t> </a:t>
            </a:r>
            <a:r>
              <a:rPr lang="es-ES_tradnl" dirty="0" err="1"/>
              <a:t>Officer</a:t>
            </a:r>
            <a:r>
              <a:rPr lang="es-ES_tradnl" dirty="0"/>
              <a:t> CITES </a:t>
            </a:r>
            <a:r>
              <a:rPr lang="es-ES_tradnl" dirty="0" err="1"/>
              <a:t>Secrt</a:t>
            </a:r>
            <a:r>
              <a:rPr lang="es-ES_tradnl" dirty="0"/>
              <a:t>.</a:t>
            </a:r>
          </a:p>
        </p:txBody>
      </p:sp>
      <p:grpSp>
        <p:nvGrpSpPr>
          <p:cNvPr id="42" name="Agrupar 41"/>
          <p:cNvGrpSpPr/>
          <p:nvPr/>
        </p:nvGrpSpPr>
        <p:grpSpPr>
          <a:xfrm>
            <a:off x="6013079" y="4233828"/>
            <a:ext cx="1110221" cy="934070"/>
            <a:chOff x="6038137" y="5261003"/>
            <a:chExt cx="1110221" cy="934070"/>
          </a:xfrm>
        </p:grpSpPr>
        <p:sp>
          <p:nvSpPr>
            <p:cNvPr id="37" name="Hexágono 36"/>
            <p:cNvSpPr/>
            <p:nvPr/>
          </p:nvSpPr>
          <p:spPr>
            <a:xfrm>
              <a:off x="6038137" y="5322707"/>
              <a:ext cx="1110221" cy="865913"/>
            </a:xfrm>
            <a:prstGeom prst="hexagon">
              <a:avLst/>
            </a:prstGeom>
            <a:solidFill>
              <a:srgbClr val="94C449"/>
            </a:solidFill>
            <a:ln w="28575">
              <a:solidFill>
                <a:schemeClr val="accent2">
                  <a:lumMod val="75000"/>
                </a:schemeClr>
              </a:solidFill>
            </a:ln>
            <a:effectLst>
              <a:glow rad="635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9" name="Imagen 38"/>
            <p:cNvPicPr>
              <a:picLocks noChangeAspect="1"/>
            </p:cNvPicPr>
            <p:nvPr/>
          </p:nvPicPr>
          <p:blipFill>
            <a:blip r:embed="rId8"/>
            <a:stretch>
              <a:fillRect/>
            </a:stretch>
          </p:blipFill>
          <p:spPr>
            <a:xfrm>
              <a:off x="6126212" y="5261003"/>
              <a:ext cx="934070" cy="934070"/>
            </a:xfrm>
            <a:prstGeom prst="rect">
              <a:avLst/>
            </a:prstGeom>
          </p:spPr>
        </p:pic>
      </p:grpSp>
      <p:sp>
        <p:nvSpPr>
          <p:cNvPr id="40" name="CuadroTexto 39"/>
          <p:cNvSpPr txBox="1"/>
          <p:nvPr/>
        </p:nvSpPr>
        <p:spPr>
          <a:xfrm>
            <a:off x="6568189" y="4173674"/>
            <a:ext cx="316484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dirty="0"/>
              <a:t>SEPRONA - UCOMA</a:t>
            </a:r>
          </a:p>
        </p:txBody>
      </p:sp>
      <p:sp>
        <p:nvSpPr>
          <p:cNvPr id="41" name="CuadroTexto 40"/>
          <p:cNvSpPr txBox="1"/>
          <p:nvPr/>
        </p:nvSpPr>
        <p:spPr>
          <a:xfrm>
            <a:off x="6983357" y="4454947"/>
            <a:ext cx="3328365" cy="323165"/>
          </a:xfrm>
          <a:prstGeom prst="rect">
            <a:avLst/>
          </a:prstGeom>
          <a:noFill/>
        </p:spPr>
        <p:txBody>
          <a:bodyPr wrap="square" rtlCol="0">
            <a:spAutoFit/>
          </a:bodyPr>
          <a:lstStyle/>
          <a:p>
            <a:pPr algn="ctr"/>
            <a:r>
              <a:rPr lang="es-ES_tradnl" sz="1500" dirty="0" err="1">
                <a:solidFill>
                  <a:schemeClr val="tx1">
                    <a:lumMod val="75000"/>
                    <a:lumOff val="25000"/>
                  </a:schemeClr>
                </a:solidFill>
              </a:rPr>
              <a:t>Captain</a:t>
            </a:r>
            <a:r>
              <a:rPr lang="es-ES_tradnl" sz="1500" dirty="0">
                <a:solidFill>
                  <a:schemeClr val="tx1">
                    <a:lumMod val="75000"/>
                    <a:lumOff val="25000"/>
                  </a:schemeClr>
                </a:solidFill>
              </a:rPr>
              <a:t> José Manuel Vivas Prada</a:t>
            </a:r>
          </a:p>
        </p:txBody>
      </p:sp>
      <p:sp>
        <p:nvSpPr>
          <p:cNvPr id="43" name="CuadroTexto 42"/>
          <p:cNvSpPr txBox="1"/>
          <p:nvPr/>
        </p:nvSpPr>
        <p:spPr>
          <a:xfrm>
            <a:off x="6694398" y="4728488"/>
            <a:ext cx="4941079"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dirty="0"/>
              <a:t>ROYAL MOUNTED POLICE OF CANADA</a:t>
            </a:r>
          </a:p>
        </p:txBody>
      </p:sp>
      <p:sp>
        <p:nvSpPr>
          <p:cNvPr id="44" name="CuadroTexto 43"/>
          <p:cNvSpPr txBox="1"/>
          <p:nvPr/>
        </p:nvSpPr>
        <p:spPr>
          <a:xfrm>
            <a:off x="7176782" y="5019915"/>
            <a:ext cx="3958351" cy="323165"/>
          </a:xfrm>
          <a:prstGeom prst="rect">
            <a:avLst/>
          </a:prstGeom>
          <a:noFill/>
        </p:spPr>
        <p:txBody>
          <a:bodyPr wrap="square" rtlCol="0">
            <a:spAutoFit/>
          </a:bodyPr>
          <a:lstStyle>
            <a:defPPr>
              <a:defRPr lang="en-US"/>
            </a:defPPr>
            <a:lvl1pPr>
              <a:defRPr sz="1500">
                <a:solidFill>
                  <a:schemeClr val="tx1">
                    <a:lumMod val="75000"/>
                    <a:lumOff val="25000"/>
                  </a:schemeClr>
                </a:solidFill>
              </a:defRPr>
            </a:lvl1pPr>
          </a:lstStyle>
          <a:p>
            <a:r>
              <a:rPr lang="es-ES_tradnl" dirty="0"/>
              <a:t>Robert </a:t>
            </a:r>
            <a:r>
              <a:rPr lang="es-ES_tradnl" dirty="0" err="1"/>
              <a:t>Fahlman</a:t>
            </a:r>
            <a:r>
              <a:rPr lang="es-ES_tradnl" dirty="0"/>
              <a:t> </a:t>
            </a:r>
            <a:r>
              <a:rPr lang="mr-IN" dirty="0"/>
              <a:t>–</a:t>
            </a:r>
            <a:r>
              <a:rPr lang="es-ES_tradnl" dirty="0"/>
              <a:t> ex Director of </a:t>
            </a:r>
            <a:r>
              <a:rPr lang="es-ES_tradnl" dirty="0" err="1"/>
              <a:t>Intelligence</a:t>
            </a:r>
            <a:endParaRPr lang="es-ES_tradnl" dirty="0"/>
          </a:p>
        </p:txBody>
      </p:sp>
      <p:sp>
        <p:nvSpPr>
          <p:cNvPr id="45" name="CuadroTexto 44"/>
          <p:cNvSpPr txBox="1"/>
          <p:nvPr/>
        </p:nvSpPr>
        <p:spPr>
          <a:xfrm>
            <a:off x="6676310" y="1294484"/>
            <a:ext cx="210151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REPORTS</a:t>
            </a:r>
            <a:endParaRPr lang="es-ES_tradnl" dirty="0"/>
          </a:p>
        </p:txBody>
      </p:sp>
      <p:sp>
        <p:nvSpPr>
          <p:cNvPr id="46" name="CuadroTexto 45"/>
          <p:cNvSpPr txBox="1"/>
          <p:nvPr/>
        </p:nvSpPr>
        <p:spPr>
          <a:xfrm>
            <a:off x="6592577" y="1561791"/>
            <a:ext cx="210151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BOOKS</a:t>
            </a:r>
            <a:endParaRPr lang="es-ES_tradnl" dirty="0"/>
          </a:p>
        </p:txBody>
      </p:sp>
      <p:sp>
        <p:nvSpPr>
          <p:cNvPr id="47" name="CuadroTexto 46"/>
          <p:cNvSpPr txBox="1"/>
          <p:nvPr/>
        </p:nvSpPr>
        <p:spPr>
          <a:xfrm>
            <a:off x="6944310" y="1810604"/>
            <a:ext cx="210151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SOCIAL MEDIA</a:t>
            </a:r>
            <a:endParaRPr lang="es-ES_tradnl" dirty="0"/>
          </a:p>
        </p:txBody>
      </p:sp>
      <p:sp>
        <p:nvSpPr>
          <p:cNvPr id="32" name="CuadroTexto 31"/>
          <p:cNvSpPr txBox="1"/>
          <p:nvPr/>
        </p:nvSpPr>
        <p:spPr>
          <a:xfrm>
            <a:off x="8263753" y="1320341"/>
            <a:ext cx="2101518"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VIDEOS</a:t>
            </a:r>
            <a:endParaRPr lang="es-ES_tradnl" dirty="0"/>
          </a:p>
        </p:txBody>
      </p:sp>
      <p:sp>
        <p:nvSpPr>
          <p:cNvPr id="33" name="CuadroTexto 32"/>
          <p:cNvSpPr txBox="1"/>
          <p:nvPr/>
        </p:nvSpPr>
        <p:spPr>
          <a:xfrm>
            <a:off x="8860483" y="1587429"/>
            <a:ext cx="2354390"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ACADEMIC JOURNALS</a:t>
            </a:r>
            <a:endParaRPr lang="es-ES_tradnl" dirty="0"/>
          </a:p>
        </p:txBody>
      </p:sp>
      <p:sp>
        <p:nvSpPr>
          <p:cNvPr id="34" name="CuadroTexto 33"/>
          <p:cNvSpPr txBox="1"/>
          <p:nvPr/>
        </p:nvSpPr>
        <p:spPr>
          <a:xfrm>
            <a:off x="8427130" y="1850797"/>
            <a:ext cx="2354390" cy="353943"/>
          </a:xfrm>
          <a:prstGeom prst="rect">
            <a:avLst/>
          </a:prstGeom>
          <a:noFill/>
        </p:spPr>
        <p:txBody>
          <a:bodyPr wrap="square" rtlCol="0">
            <a:spAutoFit/>
          </a:bodyPr>
          <a:lstStyle>
            <a:defPPr>
              <a:defRPr lang="en-US"/>
            </a:defPPr>
            <a:lvl1pPr algn="ctr">
              <a:defRPr sz="1700" b="1">
                <a:solidFill>
                  <a:schemeClr val="accent2">
                    <a:lumMod val="75000"/>
                  </a:schemeClr>
                </a:solidFill>
              </a:defRPr>
            </a:lvl1pPr>
          </a:lstStyle>
          <a:p>
            <a:r>
              <a:rPr lang="es-ES_tradnl"/>
              <a:t>SYMPOSIUMS</a:t>
            </a:r>
            <a:endParaRPr lang="es-ES_tradnl" dirty="0"/>
          </a:p>
        </p:txBody>
      </p:sp>
      <p:sp>
        <p:nvSpPr>
          <p:cNvPr id="2" name="CuadroTexto 1"/>
          <p:cNvSpPr txBox="1"/>
          <p:nvPr/>
        </p:nvSpPr>
        <p:spPr>
          <a:xfrm>
            <a:off x="488430" y="1290808"/>
            <a:ext cx="4516703" cy="1631216"/>
          </a:xfrm>
          <a:prstGeom prst="rect">
            <a:avLst/>
          </a:prstGeom>
          <a:noFill/>
        </p:spPr>
        <p:txBody>
          <a:bodyPr wrap="square" rtlCol="0">
            <a:spAutoFit/>
          </a:bodyPr>
          <a:lstStyle/>
          <a:p>
            <a:pPr marL="285750" indent="-285750">
              <a:buClr>
                <a:srgbClr val="94C449"/>
              </a:buClr>
              <a:buFont typeface="Wingdings" charset="2"/>
              <a:buChar char="v"/>
            </a:pPr>
            <a:r>
              <a:rPr lang="es-ES_tradnl" sz="2000" dirty="0" err="1">
                <a:solidFill>
                  <a:schemeClr val="tx1">
                    <a:lumMod val="85000"/>
                    <a:lumOff val="15000"/>
                  </a:schemeClr>
                </a:solidFill>
              </a:rPr>
              <a:t>Extensive</a:t>
            </a:r>
            <a:r>
              <a:rPr lang="es-ES_tradnl" sz="2000" dirty="0">
                <a:solidFill>
                  <a:schemeClr val="tx1">
                    <a:lumMod val="85000"/>
                    <a:lumOff val="15000"/>
                  </a:schemeClr>
                </a:solidFill>
              </a:rPr>
              <a:t> </a:t>
            </a:r>
            <a:r>
              <a:rPr lang="es-ES_tradnl" sz="2000" dirty="0" err="1">
                <a:solidFill>
                  <a:schemeClr val="tx1">
                    <a:lumMod val="85000"/>
                    <a:lumOff val="15000"/>
                  </a:schemeClr>
                </a:solidFill>
              </a:rPr>
              <a:t>bibliography</a:t>
            </a:r>
            <a:r>
              <a:rPr lang="es-ES_tradnl" sz="2000" dirty="0">
                <a:solidFill>
                  <a:schemeClr val="tx1">
                    <a:lumMod val="85000"/>
                    <a:lumOff val="15000"/>
                  </a:schemeClr>
                </a:solidFill>
              </a:rPr>
              <a:t> </a:t>
            </a:r>
            <a:r>
              <a:rPr lang="es-ES_tradnl" sz="2000" dirty="0" err="1">
                <a:solidFill>
                  <a:schemeClr val="tx1">
                    <a:lumMod val="85000"/>
                    <a:lumOff val="15000"/>
                  </a:schemeClr>
                </a:solidFill>
              </a:rPr>
              <a:t>on</a:t>
            </a:r>
            <a:r>
              <a:rPr lang="es-ES_tradnl" sz="2000" dirty="0">
                <a:solidFill>
                  <a:schemeClr val="tx1">
                    <a:lumMod val="85000"/>
                    <a:lumOff val="15000"/>
                  </a:schemeClr>
                </a:solidFill>
              </a:rPr>
              <a:t> </a:t>
            </a:r>
            <a:r>
              <a:rPr lang="es-ES_tradnl" sz="2000" dirty="0" err="1">
                <a:solidFill>
                  <a:schemeClr val="tx1">
                    <a:lumMod val="85000"/>
                    <a:lumOff val="15000"/>
                  </a:schemeClr>
                </a:solidFill>
              </a:rPr>
              <a:t>wildlife</a:t>
            </a:r>
            <a:r>
              <a:rPr lang="es-ES_tradnl" sz="2000" dirty="0">
                <a:solidFill>
                  <a:schemeClr val="tx1">
                    <a:lumMod val="85000"/>
                    <a:lumOff val="15000"/>
                  </a:schemeClr>
                </a:solidFill>
              </a:rPr>
              <a:t> </a:t>
            </a:r>
            <a:r>
              <a:rPr lang="es-ES_tradnl" sz="2000" dirty="0" err="1">
                <a:solidFill>
                  <a:schemeClr val="tx1">
                    <a:lumMod val="85000"/>
                    <a:lumOff val="15000"/>
                  </a:schemeClr>
                </a:solidFill>
              </a:rPr>
              <a:t>trafficking</a:t>
            </a:r>
            <a:r>
              <a:rPr lang="es-ES_tradnl" sz="2000" dirty="0">
                <a:solidFill>
                  <a:schemeClr val="tx1">
                    <a:lumMod val="85000"/>
                    <a:lumOff val="15000"/>
                  </a:schemeClr>
                </a:solidFill>
              </a:rPr>
              <a:t> </a:t>
            </a:r>
            <a:r>
              <a:rPr lang="es-ES_tradnl" sz="2000" dirty="0" err="1">
                <a:solidFill>
                  <a:schemeClr val="tx1">
                    <a:lumMod val="85000"/>
                    <a:lumOff val="15000"/>
                  </a:schemeClr>
                </a:solidFill>
              </a:rPr>
              <a:t>from</a:t>
            </a:r>
            <a:r>
              <a:rPr lang="es-ES_tradnl" sz="2000" dirty="0">
                <a:solidFill>
                  <a:schemeClr val="tx1">
                    <a:lumMod val="85000"/>
                    <a:lumOff val="15000"/>
                  </a:schemeClr>
                </a:solidFill>
              </a:rPr>
              <a:t> </a:t>
            </a:r>
            <a:r>
              <a:rPr lang="es-ES_tradnl" sz="2000" dirty="0" err="1">
                <a:solidFill>
                  <a:schemeClr val="tx1">
                    <a:lumMod val="85000"/>
                    <a:lumOff val="15000"/>
                  </a:schemeClr>
                </a:solidFill>
              </a:rPr>
              <a:t>NGOs</a:t>
            </a:r>
            <a:r>
              <a:rPr lang="es-ES_tradnl" sz="2000" dirty="0">
                <a:solidFill>
                  <a:schemeClr val="tx1">
                    <a:lumMod val="85000"/>
                    <a:lumOff val="15000"/>
                  </a:schemeClr>
                </a:solidFill>
              </a:rPr>
              <a:t>, </a:t>
            </a:r>
            <a:r>
              <a:rPr lang="es-ES_tradnl" sz="2000" dirty="0" err="1">
                <a:solidFill>
                  <a:schemeClr val="tx1">
                    <a:lumMod val="85000"/>
                    <a:lumOff val="15000"/>
                  </a:schemeClr>
                </a:solidFill>
              </a:rPr>
              <a:t>IGOs</a:t>
            </a:r>
            <a:r>
              <a:rPr lang="es-ES_tradnl" sz="2000" dirty="0">
                <a:solidFill>
                  <a:schemeClr val="tx1">
                    <a:lumMod val="85000"/>
                    <a:lumOff val="15000"/>
                  </a:schemeClr>
                </a:solidFill>
              </a:rPr>
              <a:t> and </a:t>
            </a:r>
            <a:r>
              <a:rPr lang="es-ES_tradnl" sz="2000" dirty="0" err="1">
                <a:solidFill>
                  <a:schemeClr val="tx1">
                    <a:lumMod val="85000"/>
                    <a:lumOff val="15000"/>
                  </a:schemeClr>
                </a:solidFill>
              </a:rPr>
              <a:t>academic</a:t>
            </a:r>
            <a:r>
              <a:rPr lang="es-ES_tradnl" sz="2000" dirty="0">
                <a:solidFill>
                  <a:schemeClr val="tx1">
                    <a:lumMod val="85000"/>
                    <a:lumOff val="15000"/>
                  </a:schemeClr>
                </a:solidFill>
              </a:rPr>
              <a:t> </a:t>
            </a:r>
            <a:r>
              <a:rPr lang="es-ES_tradnl" sz="2000" dirty="0" err="1">
                <a:solidFill>
                  <a:schemeClr val="tx1">
                    <a:lumMod val="85000"/>
                    <a:lumOff val="15000"/>
                  </a:schemeClr>
                </a:solidFill>
              </a:rPr>
              <a:t>research</a:t>
            </a:r>
            <a:endParaRPr lang="es-ES_tradnl" sz="2000" dirty="0">
              <a:solidFill>
                <a:schemeClr val="tx1">
                  <a:lumMod val="85000"/>
                  <a:lumOff val="15000"/>
                </a:schemeClr>
              </a:solidFill>
            </a:endParaRPr>
          </a:p>
          <a:p>
            <a:pPr marL="285750" indent="-285750">
              <a:buClr>
                <a:srgbClr val="94C449"/>
              </a:buClr>
              <a:buFont typeface="Wingdings" charset="2"/>
              <a:buChar char="v"/>
            </a:pPr>
            <a:r>
              <a:rPr lang="es-ES_tradnl" sz="2000" dirty="0" err="1">
                <a:solidFill>
                  <a:schemeClr val="tx1">
                    <a:lumMod val="85000"/>
                    <a:lumOff val="15000"/>
                  </a:schemeClr>
                </a:solidFill>
              </a:rPr>
              <a:t>Proactivity</a:t>
            </a:r>
            <a:r>
              <a:rPr lang="es-ES_tradnl" sz="2000" dirty="0">
                <a:solidFill>
                  <a:schemeClr val="tx1">
                    <a:lumMod val="85000"/>
                    <a:lumOff val="15000"/>
                  </a:schemeClr>
                </a:solidFill>
              </a:rPr>
              <a:t> in </a:t>
            </a:r>
            <a:r>
              <a:rPr lang="es-ES_tradnl" sz="2000" dirty="0" err="1">
                <a:solidFill>
                  <a:schemeClr val="tx1">
                    <a:lumMod val="85000"/>
                    <a:lumOff val="15000"/>
                  </a:schemeClr>
                </a:solidFill>
              </a:rPr>
              <a:t>terms</a:t>
            </a:r>
            <a:r>
              <a:rPr lang="es-ES_tradnl" sz="2000" dirty="0">
                <a:solidFill>
                  <a:schemeClr val="tx1">
                    <a:lumMod val="85000"/>
                    <a:lumOff val="15000"/>
                  </a:schemeClr>
                </a:solidFill>
              </a:rPr>
              <a:t> of </a:t>
            </a:r>
            <a:r>
              <a:rPr lang="es-ES_tradnl" sz="2000" dirty="0" err="1">
                <a:solidFill>
                  <a:schemeClr val="tx1">
                    <a:lumMod val="85000"/>
                    <a:lumOff val="15000"/>
                  </a:schemeClr>
                </a:solidFill>
              </a:rPr>
              <a:t>collaboration</a:t>
            </a:r>
            <a:r>
              <a:rPr lang="es-ES_tradnl" sz="2000" dirty="0">
                <a:solidFill>
                  <a:schemeClr val="tx1">
                    <a:lumMod val="85000"/>
                    <a:lumOff val="15000"/>
                  </a:schemeClr>
                </a:solidFill>
              </a:rPr>
              <a:t> - HUMINT</a:t>
            </a:r>
          </a:p>
        </p:txBody>
      </p:sp>
      <p:sp>
        <p:nvSpPr>
          <p:cNvPr id="3" name="CuadroTexto 2"/>
          <p:cNvSpPr txBox="1"/>
          <p:nvPr/>
        </p:nvSpPr>
        <p:spPr>
          <a:xfrm>
            <a:off x="1392099" y="3091686"/>
            <a:ext cx="2149642" cy="584775"/>
          </a:xfrm>
          <a:prstGeom prst="rect">
            <a:avLst/>
          </a:prstGeom>
          <a:noFill/>
        </p:spPr>
        <p:txBody>
          <a:bodyPr wrap="square" rtlCol="0">
            <a:spAutoFit/>
          </a:bodyPr>
          <a:lstStyle/>
          <a:p>
            <a:pPr algn="ctr"/>
            <a:r>
              <a:rPr lang="es-ES_tradnl" sz="3200" b="1">
                <a:solidFill>
                  <a:schemeClr val="accent2">
                    <a:lumMod val="50000"/>
                  </a:schemeClr>
                </a:solidFill>
              </a:rPr>
              <a:t>BUT</a:t>
            </a:r>
          </a:p>
        </p:txBody>
      </p:sp>
      <p:sp>
        <p:nvSpPr>
          <p:cNvPr id="38" name="CuadroTexto 37"/>
          <p:cNvSpPr txBox="1"/>
          <p:nvPr/>
        </p:nvSpPr>
        <p:spPr>
          <a:xfrm>
            <a:off x="458143" y="3748555"/>
            <a:ext cx="4394168" cy="2246769"/>
          </a:xfrm>
          <a:prstGeom prst="rect">
            <a:avLst/>
          </a:prstGeom>
          <a:noFill/>
        </p:spPr>
        <p:txBody>
          <a:bodyPr wrap="square" rtlCol="0">
            <a:spAutoFit/>
          </a:bodyPr>
          <a:lstStyle/>
          <a:p>
            <a:pPr marL="285750" indent="-285750">
              <a:buClr>
                <a:srgbClr val="94C449"/>
              </a:buClr>
              <a:buFont typeface="Wingdings" charset="2"/>
              <a:buChar char="v"/>
            </a:pPr>
            <a:r>
              <a:rPr lang="es-ES_tradnl" sz="2000" dirty="0" err="1">
                <a:solidFill>
                  <a:schemeClr val="tx1">
                    <a:lumMod val="85000"/>
                    <a:lumOff val="15000"/>
                  </a:schemeClr>
                </a:solidFill>
              </a:rPr>
              <a:t>Not</a:t>
            </a:r>
            <a:r>
              <a:rPr lang="es-ES_tradnl" sz="2000" dirty="0">
                <a:solidFill>
                  <a:schemeClr val="tx1">
                    <a:lumMod val="85000"/>
                    <a:lumOff val="15000"/>
                  </a:schemeClr>
                </a:solidFill>
              </a:rPr>
              <a:t> </a:t>
            </a:r>
            <a:r>
              <a:rPr lang="es-ES_tradnl" sz="2000" dirty="0" err="1">
                <a:solidFill>
                  <a:schemeClr val="tx1">
                    <a:lumMod val="85000"/>
                    <a:lumOff val="15000"/>
                  </a:schemeClr>
                </a:solidFill>
              </a:rPr>
              <a:t>too</a:t>
            </a:r>
            <a:r>
              <a:rPr lang="es-ES_tradnl" sz="2000" dirty="0">
                <a:solidFill>
                  <a:schemeClr val="tx1">
                    <a:lumMod val="85000"/>
                    <a:lumOff val="15000"/>
                  </a:schemeClr>
                </a:solidFill>
              </a:rPr>
              <a:t> </a:t>
            </a:r>
            <a:r>
              <a:rPr lang="es-ES_tradnl" sz="2000" dirty="0" err="1">
                <a:solidFill>
                  <a:schemeClr val="tx1">
                    <a:lumMod val="85000"/>
                    <a:lumOff val="15000"/>
                  </a:schemeClr>
                </a:solidFill>
              </a:rPr>
              <a:t>many</a:t>
            </a:r>
            <a:r>
              <a:rPr lang="es-ES_tradnl" sz="2000" dirty="0">
                <a:solidFill>
                  <a:schemeClr val="tx1">
                    <a:lumMod val="85000"/>
                    <a:lumOff val="15000"/>
                  </a:schemeClr>
                </a:solidFill>
              </a:rPr>
              <a:t> </a:t>
            </a:r>
            <a:r>
              <a:rPr lang="es-ES_tradnl" sz="2000" dirty="0" err="1">
                <a:solidFill>
                  <a:schemeClr val="tx1">
                    <a:lumMod val="85000"/>
                    <a:lumOff val="15000"/>
                  </a:schemeClr>
                </a:solidFill>
              </a:rPr>
              <a:t>studies</a:t>
            </a:r>
            <a:r>
              <a:rPr lang="es-ES_tradnl" sz="2000" dirty="0">
                <a:solidFill>
                  <a:schemeClr val="tx1">
                    <a:lumMod val="85000"/>
                    <a:lumOff val="15000"/>
                  </a:schemeClr>
                </a:solidFill>
              </a:rPr>
              <a:t> </a:t>
            </a:r>
            <a:r>
              <a:rPr lang="es-ES_tradnl" sz="2000" dirty="0" err="1">
                <a:solidFill>
                  <a:schemeClr val="tx1">
                    <a:lumMod val="85000"/>
                    <a:lumOff val="15000"/>
                  </a:schemeClr>
                </a:solidFill>
              </a:rPr>
              <a:t>related</a:t>
            </a:r>
            <a:r>
              <a:rPr lang="es-ES_tradnl" sz="2000" dirty="0">
                <a:solidFill>
                  <a:schemeClr val="tx1">
                    <a:lumMod val="85000"/>
                    <a:lumOff val="15000"/>
                  </a:schemeClr>
                </a:solidFill>
              </a:rPr>
              <a:t> to </a:t>
            </a:r>
            <a:r>
              <a:rPr lang="es-ES_tradnl" sz="2000" dirty="0" err="1">
                <a:solidFill>
                  <a:schemeClr val="tx1">
                    <a:lumMod val="85000"/>
                    <a:lumOff val="15000"/>
                  </a:schemeClr>
                </a:solidFill>
              </a:rPr>
              <a:t>the</a:t>
            </a:r>
            <a:r>
              <a:rPr lang="es-ES_tradnl" sz="2000" dirty="0">
                <a:solidFill>
                  <a:schemeClr val="tx1">
                    <a:lumMod val="85000"/>
                    <a:lumOff val="15000"/>
                  </a:schemeClr>
                </a:solidFill>
              </a:rPr>
              <a:t> case </a:t>
            </a:r>
            <a:r>
              <a:rPr lang="es-ES_tradnl" sz="2000" dirty="0" err="1">
                <a:solidFill>
                  <a:schemeClr val="tx1">
                    <a:lumMod val="85000"/>
                    <a:lumOff val="15000"/>
                  </a:schemeClr>
                </a:solidFill>
              </a:rPr>
              <a:t>study</a:t>
            </a:r>
            <a:endParaRPr lang="es-ES_tradnl" sz="2000" dirty="0">
              <a:solidFill>
                <a:schemeClr val="tx1">
                  <a:lumMod val="85000"/>
                  <a:lumOff val="15000"/>
                </a:schemeClr>
              </a:solidFill>
            </a:endParaRPr>
          </a:p>
          <a:p>
            <a:pPr marL="285750" indent="-285750">
              <a:buClr>
                <a:srgbClr val="94C449"/>
              </a:buClr>
              <a:buFont typeface="Wingdings" charset="2"/>
              <a:buChar char="v"/>
            </a:pPr>
            <a:r>
              <a:rPr lang="es-ES_tradnl" sz="2000" dirty="0" err="1">
                <a:solidFill>
                  <a:schemeClr val="tx1">
                    <a:lumMod val="85000"/>
                    <a:lumOff val="15000"/>
                  </a:schemeClr>
                </a:solidFill>
              </a:rPr>
              <a:t>Different</a:t>
            </a:r>
            <a:r>
              <a:rPr lang="es-ES_tradnl" sz="2000" dirty="0">
                <a:solidFill>
                  <a:schemeClr val="tx1">
                    <a:lumMod val="85000"/>
                    <a:lumOff val="15000"/>
                  </a:schemeClr>
                </a:solidFill>
              </a:rPr>
              <a:t> </a:t>
            </a:r>
            <a:r>
              <a:rPr lang="es-ES_tradnl" sz="2000" dirty="0" err="1">
                <a:solidFill>
                  <a:schemeClr val="tx1">
                    <a:lumMod val="85000"/>
                    <a:lumOff val="15000"/>
                  </a:schemeClr>
                </a:solidFill>
              </a:rPr>
              <a:t>information</a:t>
            </a:r>
            <a:r>
              <a:rPr lang="es-ES_tradnl" sz="2000" dirty="0">
                <a:solidFill>
                  <a:schemeClr val="tx1">
                    <a:lumMod val="85000"/>
                    <a:lumOff val="15000"/>
                  </a:schemeClr>
                </a:solidFill>
              </a:rPr>
              <a:t>/data </a:t>
            </a:r>
            <a:r>
              <a:rPr lang="es-ES_tradnl" sz="2000" dirty="0" err="1">
                <a:solidFill>
                  <a:schemeClr val="tx1">
                    <a:lumMod val="85000"/>
                    <a:lumOff val="15000"/>
                  </a:schemeClr>
                </a:solidFill>
              </a:rPr>
              <a:t>depending</a:t>
            </a:r>
            <a:r>
              <a:rPr lang="es-ES_tradnl" sz="2000" dirty="0">
                <a:solidFill>
                  <a:schemeClr val="tx1">
                    <a:lumMod val="85000"/>
                    <a:lumOff val="15000"/>
                  </a:schemeClr>
                </a:solidFill>
              </a:rPr>
              <a:t> </a:t>
            </a:r>
            <a:r>
              <a:rPr lang="es-ES_tradnl" sz="2000" dirty="0" err="1">
                <a:solidFill>
                  <a:schemeClr val="tx1">
                    <a:lumMod val="85000"/>
                    <a:lumOff val="15000"/>
                  </a:schemeClr>
                </a:solidFill>
              </a:rPr>
              <a:t>on</a:t>
            </a:r>
            <a:r>
              <a:rPr lang="es-ES_tradnl" sz="2000" dirty="0">
                <a:solidFill>
                  <a:schemeClr val="tx1">
                    <a:lumMod val="85000"/>
                    <a:lumOff val="15000"/>
                  </a:schemeClr>
                </a:solidFill>
              </a:rPr>
              <a:t> </a:t>
            </a:r>
            <a:r>
              <a:rPr lang="es-ES_tradnl" sz="2000" dirty="0" err="1">
                <a:solidFill>
                  <a:schemeClr val="tx1">
                    <a:lumMod val="85000"/>
                    <a:lumOff val="15000"/>
                  </a:schemeClr>
                </a:solidFill>
              </a:rPr>
              <a:t>the</a:t>
            </a:r>
            <a:r>
              <a:rPr lang="es-ES_tradnl" sz="2000" dirty="0">
                <a:solidFill>
                  <a:schemeClr val="tx1">
                    <a:lumMod val="85000"/>
                    <a:lumOff val="15000"/>
                  </a:schemeClr>
                </a:solidFill>
              </a:rPr>
              <a:t> </a:t>
            </a:r>
            <a:r>
              <a:rPr lang="es-ES_tradnl" sz="2000" dirty="0" err="1">
                <a:solidFill>
                  <a:schemeClr val="tx1">
                    <a:lumMod val="85000"/>
                    <a:lumOff val="15000"/>
                  </a:schemeClr>
                </a:solidFill>
              </a:rPr>
              <a:t>source</a:t>
            </a:r>
            <a:endParaRPr lang="es-ES_tradnl" sz="2000" dirty="0">
              <a:solidFill>
                <a:schemeClr val="tx1">
                  <a:lumMod val="85000"/>
                  <a:lumOff val="15000"/>
                </a:schemeClr>
              </a:solidFill>
            </a:endParaRPr>
          </a:p>
          <a:p>
            <a:pPr marL="285750" indent="-285750">
              <a:buClr>
                <a:srgbClr val="94C449"/>
              </a:buClr>
              <a:buFont typeface="Wingdings" charset="2"/>
              <a:buChar char="v"/>
            </a:pPr>
            <a:r>
              <a:rPr lang="es-ES_tradnl" sz="2000" dirty="0" err="1">
                <a:solidFill>
                  <a:schemeClr val="tx1">
                    <a:lumMod val="85000"/>
                    <a:lumOff val="15000"/>
                  </a:schemeClr>
                </a:solidFill>
              </a:rPr>
              <a:t>Complexity</a:t>
            </a:r>
            <a:r>
              <a:rPr lang="es-ES_tradnl" sz="2000" dirty="0">
                <a:solidFill>
                  <a:schemeClr val="tx1">
                    <a:lumMod val="85000"/>
                    <a:lumOff val="15000"/>
                  </a:schemeClr>
                </a:solidFill>
              </a:rPr>
              <a:t> in </a:t>
            </a:r>
            <a:r>
              <a:rPr lang="es-ES_tradnl" sz="2000" dirty="0" err="1">
                <a:solidFill>
                  <a:schemeClr val="tx1">
                    <a:lumMod val="85000"/>
                    <a:lumOff val="15000"/>
                  </a:schemeClr>
                </a:solidFill>
              </a:rPr>
              <a:t>terms</a:t>
            </a:r>
            <a:r>
              <a:rPr lang="es-ES_tradnl" sz="2000" dirty="0">
                <a:solidFill>
                  <a:schemeClr val="tx1">
                    <a:lumMod val="85000"/>
                    <a:lumOff val="15000"/>
                  </a:schemeClr>
                </a:solidFill>
              </a:rPr>
              <a:t> of </a:t>
            </a:r>
            <a:r>
              <a:rPr lang="es-ES_tradnl" sz="2000" dirty="0" err="1">
                <a:solidFill>
                  <a:schemeClr val="tx1">
                    <a:lumMod val="85000"/>
                    <a:lumOff val="15000"/>
                  </a:schemeClr>
                </a:solidFill>
              </a:rPr>
              <a:t>diversity</a:t>
            </a:r>
            <a:r>
              <a:rPr lang="es-ES_tradnl" sz="2000" dirty="0">
                <a:solidFill>
                  <a:schemeClr val="tx1">
                    <a:lumMod val="85000"/>
                    <a:lumOff val="15000"/>
                  </a:schemeClr>
                </a:solidFill>
              </a:rPr>
              <a:t> of </a:t>
            </a:r>
            <a:r>
              <a:rPr lang="es-ES_tradnl" sz="2000" dirty="0" err="1">
                <a:solidFill>
                  <a:schemeClr val="tx1">
                    <a:lumMod val="85000"/>
                    <a:lumOff val="15000"/>
                  </a:schemeClr>
                </a:solidFill>
              </a:rPr>
              <a:t>opinions</a:t>
            </a:r>
            <a:r>
              <a:rPr lang="es-ES_tradnl" sz="2000" dirty="0">
                <a:solidFill>
                  <a:schemeClr val="tx1">
                    <a:lumMod val="85000"/>
                    <a:lumOff val="15000"/>
                  </a:schemeClr>
                </a:solidFill>
              </a:rPr>
              <a:t> </a:t>
            </a:r>
            <a:r>
              <a:rPr lang="mr-IN" sz="2000" dirty="0">
                <a:solidFill>
                  <a:schemeClr val="tx1">
                    <a:lumMod val="85000"/>
                    <a:lumOff val="15000"/>
                  </a:schemeClr>
                </a:solidFill>
              </a:rPr>
              <a:t>–</a:t>
            </a:r>
            <a:r>
              <a:rPr lang="es-ES_tradnl" sz="2000" dirty="0">
                <a:solidFill>
                  <a:schemeClr val="tx1">
                    <a:lumMod val="85000"/>
                    <a:lumOff val="15000"/>
                  </a:schemeClr>
                </a:solidFill>
              </a:rPr>
              <a:t> </a:t>
            </a:r>
            <a:r>
              <a:rPr lang="es-ES_tradnl" sz="2000" dirty="0" err="1">
                <a:solidFill>
                  <a:schemeClr val="tx1">
                    <a:lumMod val="85000"/>
                    <a:lumOff val="15000"/>
                  </a:schemeClr>
                </a:solidFill>
              </a:rPr>
              <a:t>NGOs</a:t>
            </a:r>
            <a:r>
              <a:rPr lang="es-ES_tradnl" sz="2000" dirty="0">
                <a:solidFill>
                  <a:schemeClr val="tx1">
                    <a:lumMod val="85000"/>
                    <a:lumOff val="15000"/>
                  </a:schemeClr>
                </a:solidFill>
              </a:rPr>
              <a:t> vs. </a:t>
            </a:r>
            <a:r>
              <a:rPr lang="es-ES_tradnl" sz="2000" dirty="0" err="1">
                <a:solidFill>
                  <a:schemeClr val="tx1">
                    <a:lumMod val="85000"/>
                    <a:lumOff val="15000"/>
                  </a:schemeClr>
                </a:solidFill>
              </a:rPr>
              <a:t>Law</a:t>
            </a:r>
            <a:r>
              <a:rPr lang="es-ES_tradnl" sz="2000" dirty="0">
                <a:solidFill>
                  <a:schemeClr val="tx1">
                    <a:lumMod val="85000"/>
                    <a:lumOff val="15000"/>
                  </a:schemeClr>
                </a:solidFill>
              </a:rPr>
              <a:t> </a:t>
            </a:r>
            <a:r>
              <a:rPr lang="es-ES_tradnl" sz="2000" dirty="0" err="1">
                <a:solidFill>
                  <a:schemeClr val="tx1">
                    <a:lumMod val="85000"/>
                    <a:lumOff val="15000"/>
                  </a:schemeClr>
                </a:solidFill>
              </a:rPr>
              <a:t>enforcement</a:t>
            </a:r>
            <a:endParaRPr lang="es-ES_tradnl" sz="2000" dirty="0">
              <a:solidFill>
                <a:schemeClr val="tx1">
                  <a:lumMod val="85000"/>
                  <a:lumOff val="15000"/>
                </a:schemeClr>
              </a:solidFill>
            </a:endParaRPr>
          </a:p>
        </p:txBody>
      </p:sp>
      <p:pic>
        <p:nvPicPr>
          <p:cNvPr id="48" name="Picture 47">
            <a:extLst>
              <a:ext uri="{FF2B5EF4-FFF2-40B4-BE49-F238E27FC236}">
                <a16:creationId xmlns:a16="http://schemas.microsoft.com/office/drawing/2014/main" id="{044D553E-5047-4B8E-ACD9-D8092A0874C8}"/>
              </a:ext>
            </a:extLst>
          </p:cNvPr>
          <p:cNvPicPr>
            <a:picLocks noChangeAspect="1"/>
          </p:cNvPicPr>
          <p:nvPr/>
        </p:nvPicPr>
        <p:blipFill>
          <a:blip r:embed="rId9"/>
          <a:stretch>
            <a:fillRect/>
          </a:stretch>
        </p:blipFill>
        <p:spPr>
          <a:xfrm>
            <a:off x="0" y="6248400"/>
            <a:ext cx="609600" cy="609600"/>
          </a:xfrm>
          <a:prstGeom prst="rect">
            <a:avLst/>
          </a:prstGeom>
        </p:spPr>
      </p:pic>
      <p:sp>
        <p:nvSpPr>
          <p:cNvPr id="49" name="TextBox 48">
            <a:extLst>
              <a:ext uri="{FF2B5EF4-FFF2-40B4-BE49-F238E27FC236}">
                <a16:creationId xmlns:a16="http://schemas.microsoft.com/office/drawing/2014/main" id="{A91A75F2-CF61-419E-9974-311502C8958B}"/>
              </a:ext>
            </a:extLst>
          </p:cNvPr>
          <p:cNvSpPr txBox="1"/>
          <p:nvPr/>
        </p:nvSpPr>
        <p:spPr>
          <a:xfrm>
            <a:off x="4582636" y="6585284"/>
            <a:ext cx="1837362" cy="261610"/>
          </a:xfrm>
          <a:prstGeom prst="rect">
            <a:avLst/>
          </a:prstGeom>
          <a:noFill/>
        </p:spPr>
        <p:txBody>
          <a:bodyPr wrap="none" rtlCol="0">
            <a:spAutoFit/>
          </a:bodyPr>
          <a:lstStyle/>
          <a:p>
            <a:r>
              <a:rPr lang="en-GB" sz="1100" dirty="0">
                <a:hlinkClick r:id="rId10"/>
              </a:rPr>
              <a:t>www.2createffects.co.uk</a:t>
            </a:r>
            <a:r>
              <a:rPr lang="en-GB" sz="1100" dirty="0"/>
              <a:t> </a:t>
            </a:r>
          </a:p>
        </p:txBody>
      </p:sp>
    </p:spTree>
    <p:extLst>
      <p:ext uri="{BB962C8B-B14F-4D97-AF65-F5344CB8AC3E}">
        <p14:creationId xmlns:p14="http://schemas.microsoft.com/office/powerpoint/2010/main" val="1649760492"/>
      </p:ext>
    </p:extLst>
  </p:cSld>
  <p:clrMapOvr>
    <a:masterClrMapping/>
  </p:clrMapOvr>
  <p:transition>
    <p:fade/>
  </p:transition>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14874</TotalTime>
  <Words>1615</Words>
  <Application>Microsoft Office PowerPoint</Application>
  <PresentationFormat>Widescreen</PresentationFormat>
  <Paragraphs>297</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Mangal</vt:lpstr>
      <vt:lpstr>Times New Roman</vt:lpstr>
      <vt:lpstr>Trebuchet MS</vt:lpstr>
      <vt:lpstr>Wingdings</vt:lpstr>
      <vt:lpstr>Wingdings 3</vt:lpstr>
      <vt:lpstr>Faceta</vt:lpstr>
      <vt:lpstr>Cambridge Wildlife Crime Forum</vt:lpstr>
      <vt:lpstr>Shaun Romeril, Consultant</vt:lpstr>
      <vt:lpstr>Cambridge Wildlife Crime Forum</vt:lpstr>
      <vt:lpstr>Alejandra Cruces Serrano </vt:lpstr>
      <vt:lpstr>THE ROLE OF INTELLIGENCE IN TACKLING WILDLIFE CRIME  Towards an efficient intelligence collaboration between law enforcement and NGOs in tackling wildlife trafficking</vt:lpstr>
      <vt:lpstr>1. MAIN MOTIVATIONS </vt:lpstr>
      <vt:lpstr>2. STRUCTURE</vt:lpstr>
      <vt:lpstr>3. OBJECTIVES</vt:lpstr>
      <vt:lpstr>4. METHODOLOGY</vt:lpstr>
      <vt:lpstr>5. KEY IDEAS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Cambridge Wildlife Crime Forum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intelligence collaboration between law enforcement and NGOs in tackling wildlife trafficking</dc:title>
  <dc:creator>Alejandra Cruces Serrano</dc:creator>
  <cp:lastModifiedBy>chris jagger</cp:lastModifiedBy>
  <cp:revision>169</cp:revision>
  <cp:lastPrinted>2018-03-07T08:43:36Z</cp:lastPrinted>
  <dcterms:created xsi:type="dcterms:W3CDTF">2018-02-20T18:38:12Z</dcterms:created>
  <dcterms:modified xsi:type="dcterms:W3CDTF">2018-05-07T21:01:58Z</dcterms:modified>
</cp:coreProperties>
</file>